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317" r:id="rId7"/>
    <p:sldId id="318" r:id="rId8"/>
    <p:sldId id="319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0" r:id="rId17"/>
    <p:sldId id="269" r:id="rId18"/>
    <p:sldId id="270" r:id="rId19"/>
    <p:sldId id="271" r:id="rId20"/>
    <p:sldId id="272" r:id="rId21"/>
    <p:sldId id="273" r:id="rId22"/>
    <p:sldId id="32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322" r:id="rId31"/>
    <p:sldId id="323" r:id="rId32"/>
    <p:sldId id="281" r:id="rId33"/>
    <p:sldId id="324" r:id="rId34"/>
    <p:sldId id="282" r:id="rId35"/>
    <p:sldId id="325" r:id="rId36"/>
    <p:sldId id="326" r:id="rId37"/>
    <p:sldId id="327" r:id="rId38"/>
    <p:sldId id="328" r:id="rId39"/>
    <p:sldId id="283" r:id="rId40"/>
    <p:sldId id="284" r:id="rId41"/>
    <p:sldId id="310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1" r:id="rId68"/>
    <p:sldId id="312" r:id="rId69"/>
    <p:sldId id="313" r:id="rId70"/>
    <p:sldId id="314" r:id="rId71"/>
    <p:sldId id="315" r:id="rId72"/>
    <p:sldId id="316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20"/>
            <p14:sldId id="269"/>
            <p14:sldId id="270"/>
            <p14:sldId id="271"/>
            <p14:sldId id="272"/>
            <p14:sldId id="273"/>
            <p14:sldId id="32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62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90410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101533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72103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778281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06220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6047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946568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07464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29171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348862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7366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610754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1184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68b4757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7c68b4757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971725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98116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c68b4757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7c68b4757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125487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c7335c45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9" name="Google Shape;579;g7c7335c45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98331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8967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67821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93343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4133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75344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84963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34537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054589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056372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c68b4757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7c68b4757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273336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083590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89279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718061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169360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007000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48296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331689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629580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590029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841606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84030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09727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43722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78957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01927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4722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2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 smtClean="0"/>
              <a:t>매칭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TRIP </a:t>
            </a:r>
            <a:r>
              <a:rPr lang="en-US" altLang="ko-KR" sz="2400" b="1" dirty="0" smtClean="0"/>
              <a:t>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소셜</a:t>
            </a:r>
            <a:r>
              <a:rPr lang="ko-KR" altLang="en-US" sz="2000" b="1" dirty="0" smtClean="0"/>
              <a:t> 여행 서비스</a:t>
            </a:r>
            <a:r>
              <a:rPr lang="en-US" altLang="ko-KR" sz="2000" b="1" dirty="0" smtClean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xmlns="" val="243999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xmlns="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 smtClean="0"/>
              <a:t>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매칭</a:t>
            </a:r>
            <a:r>
              <a:rPr lang="ko-KR" altLang="en-US" sz="3200" b="1" dirty="0" smtClean="0"/>
              <a:t> 후 채팅 가능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9894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현지인이 직접 등록한 여행 상품을 선택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양질의 가이드를 선발하기 위한 절차가 존재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en-US" altLang="ko-KR" sz="2000" b="1" dirty="0" smtClean="0"/>
              <a:t>1:1</a:t>
            </a:r>
            <a:r>
              <a:rPr lang="ko-KR" altLang="en-US" sz="2000" b="1" dirty="0" smtClean="0"/>
              <a:t>부터 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多까지 유연한 인원 설정 가능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가이드는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여행계획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여행경로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여행지 사진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대한 정보를 제공</a:t>
            </a:r>
            <a:endParaRPr lang="en-US" altLang="ko-KR" sz="2000" b="1" dirty="0" smtClean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선발 절차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마이리얼트립의</a:t>
            </a:r>
            <a:r>
              <a:rPr lang="ko-KR" altLang="en-US" dirty="0" smtClean="0"/>
              <a:t> 서비스를 참고하였음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가이드 등록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가이드 등록페이지에서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algn="ctr"/>
            <a:r>
              <a:rPr lang="ko-KR" altLang="en-US" b="1" dirty="0" smtClean="0"/>
              <a:t>서류내</a:t>
            </a:r>
            <a:r>
              <a:rPr lang="ko-KR" altLang="en-US" b="1" dirty="0"/>
              <a:t>용</a:t>
            </a:r>
            <a:endParaRPr lang="en-US" altLang="ko-KR" b="1" dirty="0"/>
          </a:p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현지 거주 기간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 신분증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자기소개서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여행계획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면</a:t>
            </a:r>
            <a:r>
              <a:rPr lang="ko-KR" altLang="en-US" b="1" dirty="0"/>
              <a:t>접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해당 부서 담당자가 직접 면접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 승인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선발 이후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여행상품 등록 가능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64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xmlns="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 smtClean="0"/>
              <a:t>페이지 예시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43602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화면 설계 및 화면 구현 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5801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4102099112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3410973547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smtClean="0"/>
                        <a:t>여행지 정보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현재 시기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메이트</a:t>
                      </a:r>
                      <a:r>
                        <a:rPr lang="ko-KR" altLang="en-US" sz="1500" b="1" u="none" strike="noStrike" cap="none" dirty="0" smtClean="0"/>
                        <a:t> 찾기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여행지</a:t>
                      </a:r>
                      <a:r>
                        <a:rPr lang="ko-KR" altLang="en-US" sz="1300" b="0" u="none" strike="noStrike" cap="none" baseline="0" dirty="0" smtClean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 smtClean="0"/>
                        <a:t>메이트를</a:t>
                      </a:r>
                      <a:r>
                        <a:rPr lang="ko-KR" altLang="en-US" sz="1300" b="0" u="none" strike="noStrike" cap="none" baseline="0" dirty="0" smtClean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가이드 찾기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1740317654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smtClean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 smtClean="0"/>
                        <a:t>메이트</a:t>
                      </a:r>
                      <a:r>
                        <a:rPr lang="ko-KR" altLang="en-US" sz="1400" u="none" strike="noStrike" cap="none" dirty="0" smtClean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smtClean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smtClean="0"/>
                        <a:t>문의</a:t>
                      </a:r>
                      <a:r>
                        <a:rPr lang="ko-KR" altLang="en-US" sz="1400" u="none" strike="noStrike" cap="none" dirty="0" smtClean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로그인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회원가입</a:t>
            </a:r>
            <a:endParaRPr lang="en-US" altLang="ko-KR" sz="11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261588362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HJ 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- 002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 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3334738888"/>
              </p:ext>
            </p:extLst>
          </p:nvPr>
        </p:nvGraphicFramePr>
        <p:xfrm>
          <a:off x="8616280" y="620688"/>
          <a:ext cx="2952328" cy="608921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185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1072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400" b="1" u="none" strike="noStrike" cap="none" dirty="0" smtClean="0"/>
                        <a:t>여행지 정보</a:t>
                      </a:r>
                      <a:endParaRPr lang="en-US" altLang="ko-KR" sz="14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/>
                        <a:t>현재 시기</a:t>
                      </a:r>
                      <a:r>
                        <a:rPr lang="en-US" altLang="ko-KR" sz="1200" b="0" u="none" strike="noStrike" cap="none" dirty="0" smtClean="0"/>
                        <a:t>,</a:t>
                      </a:r>
                      <a:r>
                        <a:rPr lang="en-US" altLang="ko-KR" sz="1200" b="0" u="none" strike="noStrike" cap="none" baseline="0" dirty="0" smtClean="0"/>
                        <a:t> </a:t>
                      </a:r>
                      <a:r>
                        <a:rPr lang="ko-KR" altLang="en-US" sz="1200" b="0" u="none" strike="noStrike" cap="none" baseline="0" dirty="0" smtClean="0"/>
                        <a:t>다른 사람들의 여행 기록을 토대로 추천 여행지를 제공하며</a:t>
                      </a:r>
                      <a:r>
                        <a:rPr lang="en-US" altLang="ko-KR" sz="1200" b="0" u="none" strike="noStrike" cap="none" baseline="0" dirty="0" smtClean="0"/>
                        <a:t>, </a:t>
                      </a:r>
                      <a:r>
                        <a:rPr lang="ko-KR" altLang="en-US" sz="1200" b="0" u="none" strike="noStrike" cap="none" baseline="0" dirty="0" smtClean="0"/>
                        <a:t>여행지에 대한 정보도 확인 가능</a:t>
                      </a:r>
                      <a:endParaRPr sz="12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1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400" b="1" u="none" strike="noStrike" cap="none" dirty="0" err="1" smtClean="0"/>
                        <a:t>메이트</a:t>
                      </a:r>
                      <a:r>
                        <a:rPr lang="ko-KR" altLang="en-US" sz="1400" b="1" u="none" strike="noStrike" cap="none" dirty="0" smtClean="0"/>
                        <a:t> 찾기</a:t>
                      </a:r>
                      <a:endParaRPr lang="en-US" altLang="ko-KR" sz="14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/>
                        <a:t>여행지</a:t>
                      </a:r>
                      <a:r>
                        <a:rPr lang="ko-KR" altLang="en-US" sz="1200" b="0" u="none" strike="noStrike" cap="none" baseline="0" dirty="0" smtClean="0"/>
                        <a:t> 정보를 열람하지 않고 바로 여행 </a:t>
                      </a:r>
                      <a:r>
                        <a:rPr lang="ko-KR" altLang="en-US" sz="1200" b="0" u="none" strike="noStrike" cap="none" baseline="0" dirty="0" err="1" smtClean="0"/>
                        <a:t>메이트를</a:t>
                      </a:r>
                      <a:r>
                        <a:rPr lang="ko-KR" altLang="en-US" sz="1200" b="0" u="none" strike="noStrike" cap="none" baseline="0" dirty="0" smtClean="0"/>
                        <a:t> 찾기</a:t>
                      </a:r>
                      <a:endParaRPr sz="12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100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dirty="0" smtClean="0"/>
                        <a:t>  가이드 찾기</a:t>
                      </a:r>
                      <a:endParaRPr lang="en-US" altLang="ko-KR" sz="14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/>
                        <a:t>  원하는 여행지에 가이드를 등록한  회원 찾기</a:t>
                      </a:r>
                      <a:r>
                        <a:rPr lang="en-US" altLang="ko-KR" sz="1200" b="0" u="none" strike="noStrike" cap="none" dirty="0" smtClean="0"/>
                        <a:t>,</a:t>
                      </a:r>
                      <a:r>
                        <a:rPr lang="en-US" altLang="ko-KR" sz="1200" b="0" u="none" strike="noStrike" cap="none" baseline="0" dirty="0" smtClean="0"/>
                        <a:t> </a:t>
                      </a:r>
                      <a:r>
                        <a:rPr lang="ko-KR" altLang="en-US" sz="1200" b="0" u="none" strike="noStrike" cap="none" baseline="0" dirty="0" smtClean="0"/>
                        <a:t>가이드에 대한 상세정보 열람 가능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43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4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3044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6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메인 배너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 위치 기반으로 주변에 여행 </a:t>
                      </a:r>
                      <a:r>
                        <a:rPr lang="ko-KR" altLang="en-US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날씨 정보 제공</a:t>
                      </a:r>
                      <a:endParaRPr lang="ko-KR" altLang="en-US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912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400" b="1" u="none" strike="noStrike" cap="none" dirty="0" smtClean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4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200" b="0" u="none" strike="noStrike" cap="none" dirty="0" smtClean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2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 가입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 찾기 페이지로 이동</a:t>
                      </a:r>
                      <a:r>
                        <a:rPr lang="en-US" altLang="ko-KR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이후 </a:t>
                      </a:r>
                      <a:r>
                        <a:rPr lang="ko-KR" altLang="en-US" sz="12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ko-KR" altLang="en-US" sz="12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 가능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1347925680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smtClean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 smtClean="0"/>
                        <a:t>메이트</a:t>
                      </a:r>
                      <a:r>
                        <a:rPr lang="ko-KR" altLang="en-US" sz="1400" u="none" strike="noStrike" cap="none" dirty="0" smtClean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smtClean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smtClean="0"/>
                        <a:t>문의</a:t>
                      </a:r>
                      <a:r>
                        <a:rPr lang="ko-KR" altLang="en-US" sz="1400" u="none" strike="noStrike" cap="none" dirty="0" smtClean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63139" y="1572129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263139" y="132100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56040" y="1583241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72440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285657821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263352" y="1162532"/>
            <a:ext cx="3334944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32779655"/>
              </p:ext>
            </p:extLst>
          </p:nvPr>
        </p:nvGraphicFramePr>
        <p:xfrm>
          <a:off x="8184232" y="665458"/>
          <a:ext cx="3491800" cy="581511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133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smtClean="0"/>
                        <a:t>여행지 정보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현재 시기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2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메이트</a:t>
                      </a:r>
                      <a:r>
                        <a:rPr lang="ko-KR" altLang="en-US" sz="1500" b="1" u="none" strike="noStrike" cap="none" dirty="0" smtClean="0"/>
                        <a:t> 찾기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여행지</a:t>
                      </a:r>
                      <a:r>
                        <a:rPr lang="ko-KR" altLang="en-US" sz="1300" b="0" u="none" strike="noStrike" cap="none" baseline="0" dirty="0" smtClean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 smtClean="0"/>
                        <a:t>메이트를</a:t>
                      </a:r>
                      <a:r>
                        <a:rPr lang="ko-KR" altLang="en-US" sz="1300" b="0" u="none" strike="noStrike" cap="none" baseline="0" dirty="0" smtClean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가이드 찾기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메이트를</a:t>
                      </a:r>
                      <a:endParaRPr lang="en-US" altLang="ko-KR" sz="13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찾고 있는 사람의 수와 다양한 여행지 </a:t>
                      </a:r>
                      <a:endParaRPr lang="en-US" altLang="ko-KR" sz="13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영상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600" b="1" u="none" strike="noStrike" cap="none" dirty="0" smtClean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6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400" b="0" u="none" strike="noStrike" cap="none" dirty="0" smtClean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4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 가입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 찾기 페이지로 이동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이후 </a:t>
                      </a:r>
                      <a:r>
                        <a:rPr lang="ko-KR" altLang="en-US" sz="14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 가능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1249674" y="1234540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553259d1_0_3"/>
          <p:cNvSpPr/>
          <p:nvPr/>
        </p:nvSpPr>
        <p:spPr>
          <a:xfrm>
            <a:off x="443372" y="2026628"/>
            <a:ext cx="3024336" cy="43204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C:\Users\ezen-033\Desktop\three-gray-lines-illustration-png-clip-art-thumbn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833" y="1234540"/>
            <a:ext cx="292350" cy="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;g7c553259d1_0_3"/>
          <p:cNvSpPr/>
          <p:nvPr/>
        </p:nvSpPr>
        <p:spPr>
          <a:xfrm>
            <a:off x="4079776" y="1162532"/>
            <a:ext cx="3334944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97;g7c553259d1_0_3"/>
          <p:cNvSpPr/>
          <p:nvPr/>
        </p:nvSpPr>
        <p:spPr>
          <a:xfrm>
            <a:off x="5066098" y="1234540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02;g7c553259d1_0_3"/>
          <p:cNvSpPr/>
          <p:nvPr/>
        </p:nvSpPr>
        <p:spPr>
          <a:xfrm>
            <a:off x="4259796" y="2026628"/>
            <a:ext cx="3024336" cy="43204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Picture 2" descr="C:\Users\ezen-033\Desktop\three-gray-lines-illustration-png-clip-art-thumbn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7257" y="1234540"/>
            <a:ext cx="292350" cy="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79776" y="1288568"/>
            <a:ext cx="2448272" cy="5097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57257" y="1628800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여행지 정보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57257" y="2276872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메이트</a:t>
            </a:r>
            <a:r>
              <a:rPr lang="ko-KR" altLang="en-US" dirty="0" smtClean="0">
                <a:solidFill>
                  <a:schemeClr val="tx1"/>
                </a:solidFill>
              </a:rPr>
              <a:t>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57257" y="2924944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가이드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57257" y="3573016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12087" y="154013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2087" y="216886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12087" y="281693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12087" y="346500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5171" y="2081887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55200" y="5013176"/>
            <a:ext cx="1574734" cy="104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비밀번호 찾기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11824" y="486916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xmlns="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196500013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HJ 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- 002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 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263352" y="1162532"/>
            <a:ext cx="3334944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2179973589"/>
              </p:ext>
            </p:extLst>
          </p:nvPr>
        </p:nvGraphicFramePr>
        <p:xfrm>
          <a:off x="8184232" y="665458"/>
          <a:ext cx="3491800" cy="581511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133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smtClean="0"/>
                        <a:t>여행지 정보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현재 시기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2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메이트</a:t>
                      </a:r>
                      <a:r>
                        <a:rPr lang="ko-KR" altLang="en-US" sz="1500" b="1" u="none" strike="noStrike" cap="none" dirty="0" smtClean="0"/>
                        <a:t> 찾기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여행지</a:t>
                      </a:r>
                      <a:r>
                        <a:rPr lang="ko-KR" altLang="en-US" sz="1300" b="0" u="none" strike="noStrike" cap="none" baseline="0" dirty="0" smtClean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 smtClean="0"/>
                        <a:t>메이트를</a:t>
                      </a:r>
                      <a:r>
                        <a:rPr lang="ko-KR" altLang="en-US" sz="1300" b="0" u="none" strike="noStrike" cap="none" baseline="0" dirty="0" smtClean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가이드 찾기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메이트를</a:t>
                      </a:r>
                      <a:endParaRPr lang="en-US" altLang="ko-KR" sz="13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찾고 있는 사람의 수와 다양한 여행지 </a:t>
                      </a:r>
                      <a:endParaRPr lang="en-US" altLang="ko-KR" sz="13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영상 제공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날씨정보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291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1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600" b="1" u="none" strike="noStrike" cap="none" dirty="0" smtClean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6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400" b="0" u="none" strike="noStrike" cap="none" dirty="0" smtClean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4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 가입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 찾기 페이지로 이동</a:t>
                      </a:r>
                      <a:r>
                        <a:rPr lang="en-US" altLang="ko-KR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이후 </a:t>
                      </a:r>
                      <a:r>
                        <a:rPr lang="ko-KR" altLang="en-US" sz="14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ko-KR" altLang="en-US" sz="14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 가능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1249674" y="1234540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553259d1_0_3"/>
          <p:cNvSpPr/>
          <p:nvPr/>
        </p:nvSpPr>
        <p:spPr>
          <a:xfrm>
            <a:off x="443372" y="2026628"/>
            <a:ext cx="3024336" cy="43204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C:\Users\ezen-033\Desktop\three-gray-lines-illustration-png-clip-art-thumbn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833" y="1234540"/>
            <a:ext cx="292350" cy="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95;g7c553259d1_0_3"/>
          <p:cNvSpPr/>
          <p:nvPr/>
        </p:nvSpPr>
        <p:spPr>
          <a:xfrm>
            <a:off x="4079776" y="1162532"/>
            <a:ext cx="3334944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97;g7c553259d1_0_3"/>
          <p:cNvSpPr/>
          <p:nvPr/>
        </p:nvSpPr>
        <p:spPr>
          <a:xfrm>
            <a:off x="5066098" y="1234540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02;g7c553259d1_0_3"/>
          <p:cNvSpPr/>
          <p:nvPr/>
        </p:nvSpPr>
        <p:spPr>
          <a:xfrm>
            <a:off x="4259796" y="2026628"/>
            <a:ext cx="3024336" cy="432048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Picture 2" descr="C:\Users\ezen-033\Desktop\three-gray-lines-illustration-png-clip-art-thumbn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7257" y="1234540"/>
            <a:ext cx="292350" cy="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79776" y="1288568"/>
            <a:ext cx="2448272" cy="5097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57257" y="1628800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여행지 정보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57257" y="2276872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메이트</a:t>
            </a:r>
            <a:r>
              <a:rPr lang="ko-KR" altLang="en-US" dirty="0" smtClean="0">
                <a:solidFill>
                  <a:schemeClr val="tx1"/>
                </a:solidFill>
              </a:rPr>
              <a:t>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57257" y="2924944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가이드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57257" y="3573016"/>
            <a:ext cx="2154767" cy="39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12087" y="154013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12087" y="216886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12087" y="281693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12087" y="346500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5171" y="2081887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4420" y="5085184"/>
            <a:ext cx="1574734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로그아웃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마이페이</a:t>
            </a:r>
            <a:r>
              <a:rPr lang="ko-KR" altLang="en-US" sz="1100" dirty="0" err="1">
                <a:solidFill>
                  <a:schemeClr val="tx1"/>
                </a:solidFill>
              </a:rPr>
              <a:t>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39816" y="49411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57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xmlns="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573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 smtClean="0"/>
              <a:t>회원 종류 선택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7343" y="1388853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460" y="1187271"/>
            <a:ext cx="5657492" cy="52911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&lt;</a:t>
            </a:r>
            <a:r>
              <a:rPr lang="en-US" altLang="ko-KR" sz="2000" b="1" dirty="0"/>
              <a:t>style&gt;</a:t>
            </a:r>
          </a:p>
          <a:p>
            <a:pPr marL="0" indent="0">
              <a:buNone/>
            </a:pPr>
            <a:r>
              <a:rPr lang="en-US" altLang="ko-KR" sz="2000" dirty="0"/>
              <a:t>[type=submit]{</a:t>
            </a:r>
          </a:p>
          <a:p>
            <a:pPr marL="0" indent="0">
              <a:buNone/>
            </a:pPr>
            <a:r>
              <a:rPr lang="en-US" altLang="ko-KR" sz="1000" dirty="0"/>
              <a:t>         width:</a:t>
            </a:r>
            <a:r>
              <a:rPr lang="en-US" altLang="ko-KR" sz="1000" i="1" dirty="0"/>
              <a:t>250px;</a:t>
            </a:r>
          </a:p>
          <a:p>
            <a:pPr marL="0" indent="0">
              <a:buNone/>
            </a:pPr>
            <a:r>
              <a:rPr lang="en-US" altLang="ko-KR" sz="1000" dirty="0"/>
              <a:t>         height:</a:t>
            </a:r>
            <a:r>
              <a:rPr lang="en-US" altLang="ko-KR" sz="1000" i="1" dirty="0"/>
              <a:t>300px;</a:t>
            </a:r>
          </a:p>
          <a:p>
            <a:pPr marL="0" indent="0">
              <a:buNone/>
            </a:pPr>
            <a:r>
              <a:rPr lang="en-US" altLang="ko-KR" sz="1000" dirty="0"/>
              <a:t>         </a:t>
            </a:r>
            <a:r>
              <a:rPr lang="en-US" altLang="ko-KR" sz="1000" dirty="0" err="1"/>
              <a:t>border:</a:t>
            </a:r>
            <a:r>
              <a:rPr lang="en-US" altLang="ko-KR" sz="1000" i="1" dirty="0" err="1"/>
              <a:t>none</a:t>
            </a:r>
            <a:r>
              <a:rPr lang="en-US" altLang="ko-KR" sz="1000" i="1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 background-color:</a:t>
            </a:r>
            <a:r>
              <a:rPr lang="en-US" altLang="ko-KR" sz="1000" i="1" dirty="0"/>
              <a:t>#2E9AFE;</a:t>
            </a:r>
          </a:p>
          <a:p>
            <a:pPr marL="0" indent="0">
              <a:buNone/>
            </a:pPr>
            <a:r>
              <a:rPr lang="en-US" altLang="ko-KR" sz="1000" dirty="0"/>
              <a:t>         </a:t>
            </a:r>
            <a:r>
              <a:rPr lang="en-US" altLang="ko-KR" sz="1000" dirty="0" err="1"/>
              <a:t>color:</a:t>
            </a:r>
            <a:r>
              <a:rPr lang="en-US" altLang="ko-KR" sz="1000" i="1" dirty="0" err="1"/>
              <a:t>white</a:t>
            </a:r>
            <a:r>
              <a:rPr lang="en-US" altLang="ko-KR" sz="1000" i="1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 </a:t>
            </a:r>
            <a:r>
              <a:rPr lang="en-US" altLang="ko-KR" sz="1000" dirty="0" err="1"/>
              <a:t>font-weight:</a:t>
            </a:r>
            <a:r>
              <a:rPr lang="en-US" altLang="ko-KR" sz="1000" i="1" dirty="0" err="1"/>
              <a:t>bold</a:t>
            </a:r>
            <a:r>
              <a:rPr lang="en-US" altLang="ko-KR" sz="1000" i="1" dirty="0"/>
              <a:t>;</a:t>
            </a:r>
          </a:p>
          <a:p>
            <a:pPr marL="0" indent="0">
              <a:buNone/>
            </a:pPr>
            <a:r>
              <a:rPr lang="en-US" altLang="ko-KR" sz="1000" dirty="0"/>
              <a:t>         margin:</a:t>
            </a:r>
            <a:r>
              <a:rPr lang="en-US" altLang="ko-KR" sz="1000" i="1" dirty="0"/>
              <a:t>20px;</a:t>
            </a:r>
          </a:p>
          <a:p>
            <a:pPr marL="0" indent="0">
              <a:buNone/>
            </a:pPr>
            <a:r>
              <a:rPr lang="en-US" altLang="ko-KR" sz="1000" dirty="0"/>
              <a:t>         </a:t>
            </a:r>
            <a:r>
              <a:rPr lang="en-US" altLang="ko-KR" sz="1000" dirty="0" err="1"/>
              <a:t>font-size:</a:t>
            </a:r>
            <a:r>
              <a:rPr lang="en-US" altLang="ko-KR" sz="1000" i="1" dirty="0" err="1"/>
              <a:t>x-large</a:t>
            </a:r>
            <a:r>
              <a:rPr lang="en-US" altLang="ko-KR" sz="1000" i="1" dirty="0"/>
              <a:t>; </a:t>
            </a:r>
          </a:p>
          <a:p>
            <a:pPr marL="0" indent="0">
              <a:buNone/>
            </a:pPr>
            <a:r>
              <a:rPr lang="ko-KR" altLang="en-US" sz="2000" dirty="0"/>
              <a:t>    </a:t>
            </a:r>
            <a:r>
              <a:rPr lang="en-US" altLang="ko-KR" sz="2000" dirty="0" smtClean="0"/>
              <a:t>}</a:t>
            </a:r>
          </a:p>
          <a:p>
            <a:pPr marL="0" indent="0">
              <a:buNone/>
            </a:pPr>
            <a:r>
              <a:rPr lang="en-US" altLang="ko-KR" sz="2000" dirty="0" smtClean="0"/>
              <a:t>footer</a:t>
            </a:r>
            <a:r>
              <a:rPr lang="en-US" altLang="ko-KR" sz="2000" dirty="0"/>
              <a:t>{</a:t>
            </a:r>
          </a:p>
          <a:p>
            <a:pPr marL="0" indent="0">
              <a:buNone/>
            </a:pPr>
            <a:r>
              <a:rPr lang="en-US" altLang="ko-KR" sz="2000" dirty="0"/>
              <a:t>        position : </a:t>
            </a:r>
            <a:r>
              <a:rPr lang="en-US" altLang="ko-KR" sz="2000" i="1" dirty="0"/>
              <a:t>relative;</a:t>
            </a:r>
          </a:p>
          <a:p>
            <a:pPr marL="0" indent="0">
              <a:buNone/>
            </a:pPr>
            <a:r>
              <a:rPr lang="en-US" altLang="ko-KR" sz="2000" dirty="0"/>
              <a:t>        left : </a:t>
            </a:r>
            <a:r>
              <a:rPr lang="en-US" altLang="ko-KR" sz="2000" i="1" dirty="0"/>
              <a:t>350px;</a:t>
            </a:r>
          </a:p>
          <a:p>
            <a:pPr marL="0" indent="0">
              <a:buNone/>
            </a:pPr>
            <a:r>
              <a:rPr lang="en-US" altLang="ko-KR" sz="2000" dirty="0"/>
              <a:t>        margin-top:</a:t>
            </a:r>
            <a:r>
              <a:rPr lang="en-US" altLang="ko-KR" sz="2000" i="1" dirty="0"/>
              <a:t>50px;</a:t>
            </a:r>
          </a:p>
          <a:p>
            <a:pPr marL="0" indent="0">
              <a:buNone/>
            </a:pPr>
            <a:r>
              <a:rPr lang="en-US" altLang="ko-KR" sz="2000" dirty="0"/>
              <a:t>        margin-bottom: </a:t>
            </a:r>
            <a:r>
              <a:rPr lang="en-US" altLang="ko-KR" sz="2000" i="1" dirty="0"/>
              <a:t>50px;</a:t>
            </a:r>
          </a:p>
          <a:p>
            <a:pPr marL="0" indent="0">
              <a:buNone/>
            </a:pPr>
            <a:r>
              <a:rPr lang="en-US" altLang="ko-KR" sz="2000" dirty="0"/>
              <a:t>        width:</a:t>
            </a:r>
            <a:r>
              <a:rPr lang="en-US" altLang="ko-KR" sz="2000" i="1" dirty="0"/>
              <a:t>1000px !important;            </a:t>
            </a:r>
          </a:p>
          <a:p>
            <a:pPr marL="0" indent="0">
              <a:buNone/>
            </a:pPr>
            <a:r>
              <a:rPr lang="ko-KR" altLang="en-US" sz="2000" dirty="0"/>
              <a:t>    </a:t>
            </a:r>
            <a:r>
              <a:rPr lang="en-US" altLang="ko-KR" sz="2000" dirty="0"/>
              <a:t>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193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xmlns="" val="26938253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0" name="Google Shape;110;g7c7335c45f_3_19"/>
          <p:cNvSpPr/>
          <p:nvPr/>
        </p:nvSpPr>
        <p:spPr>
          <a:xfrm>
            <a:off x="2062000" y="12899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1" name="Google Shape;111;g7c7335c45f_3_1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2" name="Google Shape;112;g7c7335c45f_3_19"/>
          <p:cNvSpPr/>
          <p:nvPr/>
        </p:nvSpPr>
        <p:spPr>
          <a:xfrm>
            <a:off x="3217746" y="14612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g7c7335c45f_3_19"/>
          <p:cNvSpPr/>
          <p:nvPr/>
        </p:nvSpPr>
        <p:spPr>
          <a:xfrm>
            <a:off x="2853550" y="2704933"/>
            <a:ext cx="2231700" cy="117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7c7335c45f_3_19"/>
          <p:cNvSpPr/>
          <p:nvPr/>
        </p:nvSpPr>
        <p:spPr>
          <a:xfrm>
            <a:off x="3048410" y="15008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7c7335c45f_3_19"/>
          <p:cNvSpPr/>
          <p:nvPr/>
        </p:nvSpPr>
        <p:spPr>
          <a:xfrm>
            <a:off x="2755815" y="279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7c7335c45f_3_19"/>
          <p:cNvSpPr/>
          <p:nvPr/>
        </p:nvSpPr>
        <p:spPr>
          <a:xfrm>
            <a:off x="2853550" y="4139232"/>
            <a:ext cx="2231700" cy="117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7c7335c45f_3_19"/>
          <p:cNvSpPr/>
          <p:nvPr/>
        </p:nvSpPr>
        <p:spPr>
          <a:xfrm>
            <a:off x="2755828" y="42189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99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xmlns="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50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xmlns="" val="60451080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8" name="Google Shape;148;g7c7335c45f_3_106"/>
          <p:cNvSpPr/>
          <p:nvPr/>
        </p:nvSpPr>
        <p:spPr>
          <a:xfrm>
            <a:off x="2062000" y="12899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9" name="Google Shape;149;g7c7335c45f_3_106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가이드 회원 가입 화면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0" name="Google Shape;150;g7c7335c45f_3_106"/>
          <p:cNvSpPr/>
          <p:nvPr/>
        </p:nvSpPr>
        <p:spPr>
          <a:xfrm>
            <a:off x="3217746" y="14612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g7c7335c45f_3_106"/>
          <p:cNvSpPr/>
          <p:nvPr/>
        </p:nvSpPr>
        <p:spPr>
          <a:xfrm>
            <a:off x="3324844" y="247900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g7c7335c45f_3_106"/>
          <p:cNvSpPr/>
          <p:nvPr/>
        </p:nvSpPr>
        <p:spPr>
          <a:xfrm>
            <a:off x="3324844" y="311253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g7c7335c45f_3_106"/>
          <p:cNvSpPr/>
          <p:nvPr/>
        </p:nvSpPr>
        <p:spPr>
          <a:xfrm>
            <a:off x="2382368" y="2479000"/>
            <a:ext cx="800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7c7335c45f_3_106"/>
          <p:cNvSpPr/>
          <p:nvPr/>
        </p:nvSpPr>
        <p:spPr>
          <a:xfrm>
            <a:off x="2382250" y="3112525"/>
            <a:ext cx="800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7c7335c45f_3_106"/>
          <p:cNvSpPr/>
          <p:nvPr/>
        </p:nvSpPr>
        <p:spPr>
          <a:xfrm>
            <a:off x="3217746" y="374610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7c7335c45f_3_106"/>
          <p:cNvSpPr/>
          <p:nvPr/>
        </p:nvSpPr>
        <p:spPr>
          <a:xfrm>
            <a:off x="3044035" y="37857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7c7335c45f_3_106"/>
          <p:cNvSpPr/>
          <p:nvPr/>
        </p:nvSpPr>
        <p:spPr>
          <a:xfrm>
            <a:off x="4058650" y="56919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웹과 동일하게 모바일상에서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7c7335c45f_3_106"/>
          <p:cNvSpPr/>
          <p:nvPr/>
        </p:nvSpPr>
        <p:spPr>
          <a:xfrm>
            <a:off x="3217746" y="42234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g7c7335c45f_3_106"/>
          <p:cNvSpPr/>
          <p:nvPr/>
        </p:nvSpPr>
        <p:spPr>
          <a:xfrm>
            <a:off x="3044035" y="42630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89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xmlns="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7839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xmlns="" val="98617644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224;g7c7335c45f_3_50"/>
          <p:cNvSpPr/>
          <p:nvPr/>
        </p:nvSpPr>
        <p:spPr>
          <a:xfrm>
            <a:off x="131600" y="1245125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7c7335c45f_3_50"/>
          <p:cNvSpPr/>
          <p:nvPr/>
        </p:nvSpPr>
        <p:spPr>
          <a:xfrm>
            <a:off x="1287346" y="14164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7c7335c45f_3_50"/>
          <p:cNvSpPr/>
          <p:nvPr/>
        </p:nvSpPr>
        <p:spPr>
          <a:xfrm>
            <a:off x="4188600" y="12451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7c7335c45f_3_50"/>
          <p:cNvSpPr/>
          <p:nvPr/>
        </p:nvSpPr>
        <p:spPr>
          <a:xfrm>
            <a:off x="1067925" y="3016938"/>
            <a:ext cx="1938600" cy="32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7c7335c45f_3_50"/>
          <p:cNvSpPr/>
          <p:nvPr/>
        </p:nvSpPr>
        <p:spPr>
          <a:xfrm>
            <a:off x="1584228" y="1970925"/>
            <a:ext cx="906000" cy="9405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7c7335c45f_3_50"/>
          <p:cNvSpPr/>
          <p:nvPr/>
        </p:nvSpPr>
        <p:spPr>
          <a:xfrm>
            <a:off x="1570858" y="40890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7c7335c45f_3_50"/>
          <p:cNvSpPr/>
          <p:nvPr/>
        </p:nvSpPr>
        <p:spPr>
          <a:xfrm>
            <a:off x="1570858" y="4801280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7c7335c45f_3_50"/>
          <p:cNvSpPr/>
          <p:nvPr/>
        </p:nvSpPr>
        <p:spPr>
          <a:xfrm>
            <a:off x="1570858" y="56659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7c7335c45f_3_50"/>
          <p:cNvSpPr/>
          <p:nvPr/>
        </p:nvSpPr>
        <p:spPr>
          <a:xfrm>
            <a:off x="1570858" y="607336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7c7335c45f_3_50"/>
          <p:cNvSpPr/>
          <p:nvPr/>
        </p:nvSpPr>
        <p:spPr>
          <a:xfrm>
            <a:off x="275454" y="40890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7c7335c45f_3_50"/>
          <p:cNvSpPr/>
          <p:nvPr/>
        </p:nvSpPr>
        <p:spPr>
          <a:xfrm>
            <a:off x="275454" y="48012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7c7335c45f_3_50"/>
          <p:cNvSpPr/>
          <p:nvPr/>
        </p:nvSpPr>
        <p:spPr>
          <a:xfrm>
            <a:off x="275454" y="56659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g7c7335c45f_3_50"/>
          <p:cNvSpPr/>
          <p:nvPr/>
        </p:nvSpPr>
        <p:spPr>
          <a:xfrm>
            <a:off x="275454" y="60733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g7c7335c45f_3_50"/>
          <p:cNvSpPr/>
          <p:nvPr/>
        </p:nvSpPr>
        <p:spPr>
          <a:xfrm>
            <a:off x="2457653" y="44451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7c7335c45f_3_50"/>
          <p:cNvSpPr/>
          <p:nvPr/>
        </p:nvSpPr>
        <p:spPr>
          <a:xfrm>
            <a:off x="2253649" y="52336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7c7335c45f_3_50"/>
          <p:cNvSpPr/>
          <p:nvPr/>
        </p:nvSpPr>
        <p:spPr>
          <a:xfrm>
            <a:off x="5627858" y="154182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7c7335c45f_3_50"/>
          <p:cNvSpPr/>
          <p:nvPr/>
        </p:nvSpPr>
        <p:spPr>
          <a:xfrm>
            <a:off x="4332438" y="154184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7c7335c45f_3_50"/>
          <p:cNvSpPr/>
          <p:nvPr/>
        </p:nvSpPr>
        <p:spPr>
          <a:xfrm>
            <a:off x="6506853" y="1926693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7c7335c45f_3_50"/>
          <p:cNvSpPr/>
          <p:nvPr/>
        </p:nvSpPr>
        <p:spPr>
          <a:xfrm>
            <a:off x="5627858" y="2311557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7c7335c45f_3_50"/>
          <p:cNvSpPr/>
          <p:nvPr/>
        </p:nvSpPr>
        <p:spPr>
          <a:xfrm>
            <a:off x="4332438" y="231487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7c7335c45f_3_50"/>
          <p:cNvSpPr/>
          <p:nvPr/>
        </p:nvSpPr>
        <p:spPr>
          <a:xfrm>
            <a:off x="6506853" y="2696422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7c7335c45f_3_50"/>
          <p:cNvSpPr/>
          <p:nvPr/>
        </p:nvSpPr>
        <p:spPr>
          <a:xfrm>
            <a:off x="5627858" y="308128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7c7335c45f_3_50"/>
          <p:cNvSpPr/>
          <p:nvPr/>
        </p:nvSpPr>
        <p:spPr>
          <a:xfrm>
            <a:off x="4332438" y="309271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g7c7335c45f_3_50"/>
          <p:cNvSpPr/>
          <p:nvPr/>
        </p:nvSpPr>
        <p:spPr>
          <a:xfrm>
            <a:off x="6506853" y="34661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7c7335c45f_3_50"/>
          <p:cNvSpPr/>
          <p:nvPr/>
        </p:nvSpPr>
        <p:spPr>
          <a:xfrm>
            <a:off x="4841250" y="38608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7c7335c45f_3_50"/>
          <p:cNvSpPr/>
          <p:nvPr/>
        </p:nvSpPr>
        <p:spPr>
          <a:xfrm>
            <a:off x="6506853" y="3851014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7c7335c45f_3_50"/>
          <p:cNvSpPr/>
          <p:nvPr/>
        </p:nvSpPr>
        <p:spPr>
          <a:xfrm>
            <a:off x="6273280" y="5005606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7c7335c45f_3_50"/>
          <p:cNvSpPr/>
          <p:nvPr/>
        </p:nvSpPr>
        <p:spPr>
          <a:xfrm>
            <a:off x="4412100" y="4997138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g7c7335c45f_3_50"/>
          <p:cNvSpPr/>
          <p:nvPr/>
        </p:nvSpPr>
        <p:spPr>
          <a:xfrm rot="10800000">
            <a:off x="7064860" y="5071386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c7335c45f_3_50"/>
          <p:cNvSpPr/>
          <p:nvPr/>
        </p:nvSpPr>
        <p:spPr>
          <a:xfrm>
            <a:off x="6273280" y="5357873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7c7335c45f_3_50"/>
          <p:cNvSpPr/>
          <p:nvPr/>
        </p:nvSpPr>
        <p:spPr>
          <a:xfrm rot="10800000">
            <a:off x="7064873" y="54234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7c7335c45f_3_50"/>
          <p:cNvSpPr/>
          <p:nvPr/>
        </p:nvSpPr>
        <p:spPr>
          <a:xfrm>
            <a:off x="6273280" y="5732551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7c7335c45f_3_50"/>
          <p:cNvSpPr/>
          <p:nvPr/>
        </p:nvSpPr>
        <p:spPr>
          <a:xfrm rot="10800000">
            <a:off x="7064873" y="57884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7c7335c45f_3_50"/>
          <p:cNvSpPr/>
          <p:nvPr/>
        </p:nvSpPr>
        <p:spPr>
          <a:xfrm>
            <a:off x="5344346" y="6093893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7c7335c45f_3_50"/>
          <p:cNvSpPr/>
          <p:nvPr/>
        </p:nvSpPr>
        <p:spPr>
          <a:xfrm>
            <a:off x="1470010" y="1932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7c7335c45f_3_50"/>
          <p:cNvSpPr/>
          <p:nvPr/>
        </p:nvSpPr>
        <p:spPr>
          <a:xfrm>
            <a:off x="6390152" y="19046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7c7335c45f_3_50"/>
          <p:cNvSpPr/>
          <p:nvPr/>
        </p:nvSpPr>
        <p:spPr>
          <a:xfrm>
            <a:off x="865091" y="30169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7c7335c45f_3_50"/>
          <p:cNvSpPr/>
          <p:nvPr/>
        </p:nvSpPr>
        <p:spPr>
          <a:xfrm>
            <a:off x="4496084" y="4981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7c7335c45f_3_50"/>
          <p:cNvSpPr/>
          <p:nvPr/>
        </p:nvSpPr>
        <p:spPr>
          <a:xfrm>
            <a:off x="5084847" y="61334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7c7335c45f_3_50"/>
          <p:cNvSpPr/>
          <p:nvPr/>
        </p:nvSpPr>
        <p:spPr>
          <a:xfrm>
            <a:off x="6390159" y="34499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7c7335c45f_3_50"/>
          <p:cNvSpPr/>
          <p:nvPr/>
        </p:nvSpPr>
        <p:spPr>
          <a:xfrm>
            <a:off x="1067925" y="3443701"/>
            <a:ext cx="1938600" cy="32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7c7335c45f_3_50"/>
          <p:cNvSpPr/>
          <p:nvPr/>
        </p:nvSpPr>
        <p:spPr>
          <a:xfrm>
            <a:off x="865091" y="34437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7c7335c45f_3_50"/>
          <p:cNvSpPr/>
          <p:nvPr/>
        </p:nvSpPr>
        <p:spPr>
          <a:xfrm>
            <a:off x="5577305" y="4235878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7c7335c45f_3_50"/>
          <p:cNvSpPr/>
          <p:nvPr/>
        </p:nvSpPr>
        <p:spPr>
          <a:xfrm>
            <a:off x="4332454" y="422418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7c7335c45f_3_50"/>
          <p:cNvSpPr/>
          <p:nvPr/>
        </p:nvSpPr>
        <p:spPr>
          <a:xfrm>
            <a:off x="5387559" y="42176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7c7335c45f_3_50"/>
          <p:cNvSpPr/>
          <p:nvPr/>
        </p:nvSpPr>
        <p:spPr>
          <a:xfrm>
            <a:off x="5570075" y="4620742"/>
            <a:ext cx="22896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7c7335c45f_3_50"/>
          <p:cNvSpPr/>
          <p:nvPr/>
        </p:nvSpPr>
        <p:spPr>
          <a:xfrm rot="10800000">
            <a:off x="7578044" y="4692349"/>
            <a:ext cx="2169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7c7335c45f_3_50"/>
          <p:cNvSpPr/>
          <p:nvPr/>
        </p:nvSpPr>
        <p:spPr>
          <a:xfrm rot="10800000">
            <a:off x="6350676" y="429369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72" name="Google Shape;272;g7c7335c45f_3_50"/>
          <p:cNvGraphicFramePr/>
          <p:nvPr/>
        </p:nvGraphicFramePr>
        <p:xfrm>
          <a:off x="8398011" y="11478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95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xmlns="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397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xmlns="" val="4233655126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33" name="Google Shape;333;g7c7335c45f_5_0"/>
          <p:cNvSpPr/>
          <p:nvPr/>
        </p:nvSpPr>
        <p:spPr>
          <a:xfrm>
            <a:off x="131600" y="1245125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7c7335c45f_5_0"/>
          <p:cNvSpPr/>
          <p:nvPr/>
        </p:nvSpPr>
        <p:spPr>
          <a:xfrm>
            <a:off x="1287346" y="14164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7c7335c45f_5_0"/>
          <p:cNvSpPr/>
          <p:nvPr/>
        </p:nvSpPr>
        <p:spPr>
          <a:xfrm>
            <a:off x="4188600" y="12451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7c7335c45f_5_0"/>
          <p:cNvSpPr/>
          <p:nvPr/>
        </p:nvSpPr>
        <p:spPr>
          <a:xfrm>
            <a:off x="1067925" y="3016938"/>
            <a:ext cx="1938600" cy="32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7c7335c45f_5_0"/>
          <p:cNvSpPr/>
          <p:nvPr/>
        </p:nvSpPr>
        <p:spPr>
          <a:xfrm>
            <a:off x="1584228" y="1970925"/>
            <a:ext cx="906000" cy="9405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7c7335c45f_5_0"/>
          <p:cNvSpPr/>
          <p:nvPr/>
        </p:nvSpPr>
        <p:spPr>
          <a:xfrm>
            <a:off x="1570858" y="40641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g7c7335c45f_5_0"/>
          <p:cNvSpPr/>
          <p:nvPr/>
        </p:nvSpPr>
        <p:spPr>
          <a:xfrm>
            <a:off x="1570858" y="4496480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g7c7335c45f_5_0"/>
          <p:cNvSpPr/>
          <p:nvPr/>
        </p:nvSpPr>
        <p:spPr>
          <a:xfrm>
            <a:off x="1570858" y="5361121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7c7335c45f_5_0"/>
          <p:cNvSpPr/>
          <p:nvPr/>
        </p:nvSpPr>
        <p:spPr>
          <a:xfrm>
            <a:off x="1570858" y="576856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g7c7335c45f_5_0"/>
          <p:cNvSpPr/>
          <p:nvPr/>
        </p:nvSpPr>
        <p:spPr>
          <a:xfrm>
            <a:off x="275454" y="40641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7c7335c45f_5_0"/>
          <p:cNvSpPr/>
          <p:nvPr/>
        </p:nvSpPr>
        <p:spPr>
          <a:xfrm>
            <a:off x="275454" y="44964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7c7335c45f_5_0"/>
          <p:cNvSpPr/>
          <p:nvPr/>
        </p:nvSpPr>
        <p:spPr>
          <a:xfrm>
            <a:off x="275454" y="5361133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7c7335c45f_5_0"/>
          <p:cNvSpPr/>
          <p:nvPr/>
        </p:nvSpPr>
        <p:spPr>
          <a:xfrm>
            <a:off x="275454" y="576857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7c7335c45f_5_0"/>
          <p:cNvSpPr/>
          <p:nvPr/>
        </p:nvSpPr>
        <p:spPr>
          <a:xfrm>
            <a:off x="2253649" y="49288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7c7335c45f_5_0"/>
          <p:cNvSpPr/>
          <p:nvPr/>
        </p:nvSpPr>
        <p:spPr>
          <a:xfrm>
            <a:off x="5627858" y="154182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7c7335c45f_5_0"/>
          <p:cNvSpPr/>
          <p:nvPr/>
        </p:nvSpPr>
        <p:spPr>
          <a:xfrm>
            <a:off x="4332438" y="154184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7c7335c45f_5_0"/>
          <p:cNvSpPr/>
          <p:nvPr/>
        </p:nvSpPr>
        <p:spPr>
          <a:xfrm>
            <a:off x="6506853" y="1926693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7c7335c45f_5_0"/>
          <p:cNvSpPr/>
          <p:nvPr/>
        </p:nvSpPr>
        <p:spPr>
          <a:xfrm>
            <a:off x="5627858" y="2311557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7c7335c45f_5_0"/>
          <p:cNvSpPr/>
          <p:nvPr/>
        </p:nvSpPr>
        <p:spPr>
          <a:xfrm>
            <a:off x="4332438" y="231487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7c7335c45f_5_0"/>
          <p:cNvSpPr/>
          <p:nvPr/>
        </p:nvSpPr>
        <p:spPr>
          <a:xfrm>
            <a:off x="6506853" y="2696422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7c7335c45f_5_0"/>
          <p:cNvSpPr/>
          <p:nvPr/>
        </p:nvSpPr>
        <p:spPr>
          <a:xfrm>
            <a:off x="5627858" y="308128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g7c7335c45f_5_0"/>
          <p:cNvSpPr/>
          <p:nvPr/>
        </p:nvSpPr>
        <p:spPr>
          <a:xfrm>
            <a:off x="4332438" y="309271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7c7335c45f_5_0"/>
          <p:cNvSpPr/>
          <p:nvPr/>
        </p:nvSpPr>
        <p:spPr>
          <a:xfrm>
            <a:off x="6506853" y="34661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7c7335c45f_5_0"/>
          <p:cNvSpPr/>
          <p:nvPr/>
        </p:nvSpPr>
        <p:spPr>
          <a:xfrm>
            <a:off x="4841250" y="38608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g7c7335c45f_5_0"/>
          <p:cNvSpPr/>
          <p:nvPr/>
        </p:nvSpPr>
        <p:spPr>
          <a:xfrm>
            <a:off x="6506853" y="3851014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g7c7335c45f_5_0"/>
          <p:cNvSpPr/>
          <p:nvPr/>
        </p:nvSpPr>
        <p:spPr>
          <a:xfrm>
            <a:off x="6273280" y="5005606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7c7335c45f_5_0"/>
          <p:cNvSpPr/>
          <p:nvPr/>
        </p:nvSpPr>
        <p:spPr>
          <a:xfrm>
            <a:off x="4412100" y="4997138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7c7335c45f_5_0"/>
          <p:cNvSpPr/>
          <p:nvPr/>
        </p:nvSpPr>
        <p:spPr>
          <a:xfrm rot="10800000">
            <a:off x="7064860" y="5071386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7c7335c45f_5_0"/>
          <p:cNvSpPr/>
          <p:nvPr/>
        </p:nvSpPr>
        <p:spPr>
          <a:xfrm>
            <a:off x="6273280" y="5357873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7c7335c45f_5_0"/>
          <p:cNvSpPr/>
          <p:nvPr/>
        </p:nvSpPr>
        <p:spPr>
          <a:xfrm rot="10800000">
            <a:off x="7064873" y="54234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7c7335c45f_5_0"/>
          <p:cNvSpPr/>
          <p:nvPr/>
        </p:nvSpPr>
        <p:spPr>
          <a:xfrm>
            <a:off x="6273280" y="5732551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7c7335c45f_5_0"/>
          <p:cNvSpPr/>
          <p:nvPr/>
        </p:nvSpPr>
        <p:spPr>
          <a:xfrm rot="10800000">
            <a:off x="7064873" y="57884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7c7335c45f_5_0"/>
          <p:cNvSpPr/>
          <p:nvPr/>
        </p:nvSpPr>
        <p:spPr>
          <a:xfrm>
            <a:off x="5344346" y="6093893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요청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7c7335c45f_5_0"/>
          <p:cNvSpPr/>
          <p:nvPr/>
        </p:nvSpPr>
        <p:spPr>
          <a:xfrm>
            <a:off x="6390152" y="19046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7c7335c45f_5_0"/>
          <p:cNvSpPr/>
          <p:nvPr/>
        </p:nvSpPr>
        <p:spPr>
          <a:xfrm>
            <a:off x="865091" y="30169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7c7335c45f_5_0"/>
          <p:cNvSpPr/>
          <p:nvPr/>
        </p:nvSpPr>
        <p:spPr>
          <a:xfrm>
            <a:off x="4496084" y="4981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7c7335c45f_5_0"/>
          <p:cNvSpPr/>
          <p:nvPr/>
        </p:nvSpPr>
        <p:spPr>
          <a:xfrm>
            <a:off x="5084847" y="613349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7c7335c45f_5_0"/>
          <p:cNvSpPr/>
          <p:nvPr/>
        </p:nvSpPr>
        <p:spPr>
          <a:xfrm>
            <a:off x="6390159" y="34499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g7c7335c45f_5_0"/>
          <p:cNvSpPr/>
          <p:nvPr/>
        </p:nvSpPr>
        <p:spPr>
          <a:xfrm>
            <a:off x="5577305" y="4235878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7c7335c45f_5_0"/>
          <p:cNvSpPr/>
          <p:nvPr/>
        </p:nvSpPr>
        <p:spPr>
          <a:xfrm>
            <a:off x="4332454" y="422418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7c7335c45f_5_0"/>
          <p:cNvSpPr/>
          <p:nvPr/>
        </p:nvSpPr>
        <p:spPr>
          <a:xfrm>
            <a:off x="5387559" y="42176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7c7335c45f_5_0"/>
          <p:cNvSpPr/>
          <p:nvPr/>
        </p:nvSpPr>
        <p:spPr>
          <a:xfrm>
            <a:off x="5570075" y="4620742"/>
            <a:ext cx="22896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g7c7335c45f_5_0"/>
          <p:cNvSpPr/>
          <p:nvPr/>
        </p:nvSpPr>
        <p:spPr>
          <a:xfrm rot="10800000">
            <a:off x="7578044" y="4692349"/>
            <a:ext cx="2169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c7335c45f_5_0"/>
          <p:cNvSpPr/>
          <p:nvPr/>
        </p:nvSpPr>
        <p:spPr>
          <a:xfrm rot="10800000">
            <a:off x="6350676" y="429369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77" name="Google Shape;377;g7c7335c45f_5_0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378;g7c7335c45f_5_0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55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xmlns="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/>
                <a:gridCol w="2358132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/>
                <a:gridCol w="1407751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/>
                <a:gridCol w="1407751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 smtClean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60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가이드 상품 목록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&lt;table&gt; </a:t>
            </a:r>
            <a:r>
              <a:rPr lang="ko-KR" altLang="en-US" dirty="0" smtClean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등록 버튼에 </a:t>
            </a:r>
            <a:r>
              <a:rPr lang="en-US" altLang="ko-KR" dirty="0" err="1" smtClean="0"/>
              <a:t>location.href</a:t>
            </a:r>
            <a:r>
              <a:rPr lang="en-US" altLang="ko-KR" dirty="0" smtClean="0"/>
              <a:t>=“</a:t>
            </a:r>
            <a:r>
              <a:rPr lang="ko-KR" altLang="en-US" dirty="0" smtClean="0"/>
              <a:t>가이드 상품 등록 페이지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404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xmlns="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/>
                <a:gridCol w="2726723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xmlns="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322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가이드 상품 등록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&lt;div&gt;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&lt;span&gt; </a:t>
            </a:r>
            <a:r>
              <a:rPr lang="ko-KR" altLang="en-US" dirty="0" smtClean="0"/>
              <a:t>태그를 이용</a:t>
            </a:r>
            <a:endParaRPr lang="en-US" altLang="ko-KR" dirty="0" smtClean="0"/>
          </a:p>
          <a:p>
            <a:r>
              <a:rPr lang="ko-KR" altLang="en-US" dirty="0" smtClean="0"/>
              <a:t>하여 화면 디자인 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170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xmlns="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/>
                <a:gridCol w="258668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xmlns="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1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가이드 상품 관리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15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여행지 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1423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여행지 정보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소스코드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618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xmlns="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94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xmlns="" val="3178415814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3" name="Google Shape;413;g7c7335c45f_1_0"/>
          <p:cNvSpPr/>
          <p:nvPr/>
        </p:nvSpPr>
        <p:spPr>
          <a:xfrm>
            <a:off x="2062000" y="12899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4" name="Google Shape;414;g7c7335c45f_1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g7c7335c45f_1_0"/>
          <p:cNvSpPr/>
          <p:nvPr/>
        </p:nvSpPr>
        <p:spPr>
          <a:xfrm>
            <a:off x="3217746" y="14612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7c7335c45f_1_0"/>
          <p:cNvSpPr/>
          <p:nvPr/>
        </p:nvSpPr>
        <p:spPr>
          <a:xfrm>
            <a:off x="3324844" y="217420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7c7335c45f_1_0"/>
          <p:cNvSpPr/>
          <p:nvPr/>
        </p:nvSpPr>
        <p:spPr>
          <a:xfrm>
            <a:off x="3324844" y="280773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7c7335c45f_1_0"/>
          <p:cNvSpPr/>
          <p:nvPr/>
        </p:nvSpPr>
        <p:spPr>
          <a:xfrm>
            <a:off x="2382368" y="2174200"/>
            <a:ext cx="800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g7c7335c45f_1_0"/>
          <p:cNvSpPr/>
          <p:nvPr/>
        </p:nvSpPr>
        <p:spPr>
          <a:xfrm>
            <a:off x="2382250" y="2807725"/>
            <a:ext cx="800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g7c7335c45f_1_0"/>
          <p:cNvSpPr/>
          <p:nvPr/>
        </p:nvSpPr>
        <p:spPr>
          <a:xfrm>
            <a:off x="3315271" y="344130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g7c7335c45f_1_0"/>
          <p:cNvSpPr/>
          <p:nvPr/>
        </p:nvSpPr>
        <p:spPr>
          <a:xfrm>
            <a:off x="2985713" y="5107763"/>
            <a:ext cx="1972500" cy="54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g7c7335c45f_1_0"/>
          <p:cNvSpPr/>
          <p:nvPr/>
        </p:nvSpPr>
        <p:spPr>
          <a:xfrm>
            <a:off x="2980596" y="5747583"/>
            <a:ext cx="1972500" cy="54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7c7335c45f_1_0"/>
          <p:cNvSpPr/>
          <p:nvPr/>
        </p:nvSpPr>
        <p:spPr>
          <a:xfrm>
            <a:off x="2339688" y="4090638"/>
            <a:ext cx="16656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7c7335c45f_1_0"/>
          <p:cNvSpPr/>
          <p:nvPr/>
        </p:nvSpPr>
        <p:spPr>
          <a:xfrm>
            <a:off x="4100712" y="4090638"/>
            <a:ext cx="16656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g7c7335c45f_1_0"/>
          <p:cNvSpPr/>
          <p:nvPr/>
        </p:nvSpPr>
        <p:spPr>
          <a:xfrm>
            <a:off x="3120235" y="34809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7c7335c45f_1_0"/>
          <p:cNvSpPr/>
          <p:nvPr/>
        </p:nvSpPr>
        <p:spPr>
          <a:xfrm>
            <a:off x="4002802" y="40747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g7c7335c45f_1_0"/>
          <p:cNvSpPr/>
          <p:nvPr/>
        </p:nvSpPr>
        <p:spPr>
          <a:xfrm>
            <a:off x="2172491" y="40747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7c7335c45f_1_0"/>
          <p:cNvSpPr/>
          <p:nvPr/>
        </p:nvSpPr>
        <p:spPr>
          <a:xfrm>
            <a:off x="2812409" y="52562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7c7335c45f_1_0"/>
          <p:cNvSpPr/>
          <p:nvPr/>
        </p:nvSpPr>
        <p:spPr>
          <a:xfrm>
            <a:off x="2817522" y="586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7c7335c45f_1_0"/>
          <p:cNvSpPr/>
          <p:nvPr/>
        </p:nvSpPr>
        <p:spPr>
          <a:xfrm>
            <a:off x="3215196" y="454370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7c7335c45f_1_0"/>
          <p:cNvSpPr/>
          <p:nvPr/>
        </p:nvSpPr>
        <p:spPr>
          <a:xfrm>
            <a:off x="3115109" y="4583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51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7"/>
          <p:cNvGraphicFramePr/>
          <p:nvPr>
            <p:extLst>
              <p:ext uri="{D42A27DB-BD31-4B8C-83A1-F6EECF244321}">
                <p14:modId xmlns:p14="http://schemas.microsoft.com/office/powerpoint/2010/main" xmlns="" val="2153985205"/>
              </p:ext>
            </p:extLst>
          </p:nvPr>
        </p:nvGraphicFramePr>
        <p:xfrm>
          <a:off x="131601" y="115759"/>
          <a:ext cx="3313750" cy="1005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67685"/>
                <a:gridCol w="194606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KB – P – 026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여행컨텐츠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9" name="Google Shape;149;p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Google Shape;150;p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1" name="Google Shape;151;p7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2" name="Google Shape;152;p7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해당 명소 및 장소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장소등록 안하면 해당 컨텐츠에 지도가 표시 되지 않음. 장소등록을 하면 따로 장소등록창이 나온다.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53" name="Google Shape;153;p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375719" y="1637303"/>
            <a:ext cx="6006837" cy="4487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772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c68b47574_0_14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7" name="Google Shape;437;g7c68b47574_0_147"/>
          <p:cNvGraphicFramePr/>
          <p:nvPr>
            <p:extLst>
              <p:ext uri="{D42A27DB-BD31-4B8C-83A1-F6EECF244321}">
                <p14:modId xmlns:p14="http://schemas.microsoft.com/office/powerpoint/2010/main" xmlns="" val="22116019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P - 010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8" name="Google Shape;438;g7c68b47574_0_14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9" name="Google Shape;439;g7c68b47574_0_14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0" name="Google Shape;440;g7c68b47574_0_14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1" name="Google Shape;441;g7c68b47574_0_147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가입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2" name="Google Shape;442;g7c68b47574_0_147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7c68b47574_0_147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7c68b47574_0_147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7c68b47574_0_147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7c68b47574_0_147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7c68b47574_0_147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7c68b47574_0_147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7c68b47574_0_147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7c68b47574_0_147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g7c68b47574_0_147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7c68b47574_0_147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7c68b47574_0_147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7c68b47574_0_147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7c68b47574_0_147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7c68b47574_0_147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7c68b47574_0_147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7c68b47574_0_147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7c68b47574_0_147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7c68b47574_0_147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g7c68b47574_0_147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7c68b47574_0_147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7c68b47574_0_147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7c68b47574_0_147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7c68b47574_0_147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7c68b47574_0_147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7c68b47574_0_147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7c68b47574_0_147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7c68b47574_0_147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7c68b47574_0_147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7c68b47574_0_147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7c68b47574_0_147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7c68b47574_0_147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7c68b47574_0_147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7c68b47574_0_147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7c68b47574_0_147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7c68b47574_0_147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7c68b47574_0_147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7c68b47574_0_147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7c68b47574_0_147"/>
          <p:cNvSpPr/>
          <p:nvPr/>
        </p:nvSpPr>
        <p:spPr>
          <a:xfrm>
            <a:off x="5200175" y="767000"/>
            <a:ext cx="68415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*프로필 사진 &amp; 주소 제외, 관심사 카테고리 1개 포함, 모든 항목 필수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459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xmlns="" val="373834692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88" name="Google Shape;488;g7c7335c45f_0_0"/>
          <p:cNvSpPr/>
          <p:nvPr/>
        </p:nvSpPr>
        <p:spPr>
          <a:xfrm>
            <a:off x="131600" y="1245125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89" name="Google Shape;489;g7c7335c45f_0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5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가입 완료 버튼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90" name="Google Shape;490;g7c7335c45f_0_0"/>
          <p:cNvSpPr/>
          <p:nvPr/>
        </p:nvSpPr>
        <p:spPr>
          <a:xfrm>
            <a:off x="1287346" y="14164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7c7335c45f_0_0"/>
          <p:cNvSpPr/>
          <p:nvPr/>
        </p:nvSpPr>
        <p:spPr>
          <a:xfrm>
            <a:off x="4188600" y="12451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g7c7335c45f_0_0"/>
          <p:cNvSpPr/>
          <p:nvPr/>
        </p:nvSpPr>
        <p:spPr>
          <a:xfrm>
            <a:off x="1067925" y="3016938"/>
            <a:ext cx="1938600" cy="32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g7c7335c45f_0_0"/>
          <p:cNvSpPr/>
          <p:nvPr/>
        </p:nvSpPr>
        <p:spPr>
          <a:xfrm>
            <a:off x="1584228" y="1970925"/>
            <a:ext cx="906000" cy="9405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7c7335c45f_0_0"/>
          <p:cNvSpPr/>
          <p:nvPr/>
        </p:nvSpPr>
        <p:spPr>
          <a:xfrm>
            <a:off x="1570858" y="35556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7c7335c45f_0_0"/>
          <p:cNvSpPr/>
          <p:nvPr/>
        </p:nvSpPr>
        <p:spPr>
          <a:xfrm>
            <a:off x="1570858" y="4267880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g7c7335c45f_0_0"/>
          <p:cNvSpPr/>
          <p:nvPr/>
        </p:nvSpPr>
        <p:spPr>
          <a:xfrm>
            <a:off x="1570858" y="51325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g7c7335c45f_0_0"/>
          <p:cNvSpPr/>
          <p:nvPr/>
        </p:nvSpPr>
        <p:spPr>
          <a:xfrm>
            <a:off x="1570858" y="553996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7c7335c45f_0_0"/>
          <p:cNvSpPr/>
          <p:nvPr/>
        </p:nvSpPr>
        <p:spPr>
          <a:xfrm>
            <a:off x="275454" y="35556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g7c7335c45f_0_0"/>
          <p:cNvSpPr/>
          <p:nvPr/>
        </p:nvSpPr>
        <p:spPr>
          <a:xfrm>
            <a:off x="275454" y="42678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g7c7335c45f_0_0"/>
          <p:cNvSpPr/>
          <p:nvPr/>
        </p:nvSpPr>
        <p:spPr>
          <a:xfrm>
            <a:off x="275454" y="51325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g7c7335c45f_0_0"/>
          <p:cNvSpPr/>
          <p:nvPr/>
        </p:nvSpPr>
        <p:spPr>
          <a:xfrm>
            <a:off x="275454" y="55399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7c7335c45f_0_0"/>
          <p:cNvSpPr/>
          <p:nvPr/>
        </p:nvSpPr>
        <p:spPr>
          <a:xfrm>
            <a:off x="2457653" y="39117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7c7335c45f_0_0"/>
          <p:cNvSpPr/>
          <p:nvPr/>
        </p:nvSpPr>
        <p:spPr>
          <a:xfrm>
            <a:off x="2253649" y="47002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7c7335c45f_0_0"/>
          <p:cNvSpPr/>
          <p:nvPr/>
        </p:nvSpPr>
        <p:spPr>
          <a:xfrm>
            <a:off x="5627858" y="154182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7c7335c45f_0_0"/>
          <p:cNvSpPr/>
          <p:nvPr/>
        </p:nvSpPr>
        <p:spPr>
          <a:xfrm>
            <a:off x="4332438" y="154184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7c7335c45f_0_0"/>
          <p:cNvSpPr/>
          <p:nvPr/>
        </p:nvSpPr>
        <p:spPr>
          <a:xfrm>
            <a:off x="6506853" y="1927713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7c7335c45f_0_0"/>
          <p:cNvSpPr/>
          <p:nvPr/>
        </p:nvSpPr>
        <p:spPr>
          <a:xfrm>
            <a:off x="5627858" y="231359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7c7335c45f_0_0"/>
          <p:cNvSpPr/>
          <p:nvPr/>
        </p:nvSpPr>
        <p:spPr>
          <a:xfrm>
            <a:off x="4332438" y="231487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g7c7335c45f_0_0"/>
          <p:cNvSpPr/>
          <p:nvPr/>
        </p:nvSpPr>
        <p:spPr>
          <a:xfrm>
            <a:off x="6506853" y="2699482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g7c7335c45f_0_0"/>
          <p:cNvSpPr/>
          <p:nvPr/>
        </p:nvSpPr>
        <p:spPr>
          <a:xfrm>
            <a:off x="5627858" y="308536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g7c7335c45f_0_0"/>
          <p:cNvSpPr/>
          <p:nvPr/>
        </p:nvSpPr>
        <p:spPr>
          <a:xfrm>
            <a:off x="4332438" y="309271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g7c7335c45f_0_0"/>
          <p:cNvSpPr/>
          <p:nvPr/>
        </p:nvSpPr>
        <p:spPr>
          <a:xfrm>
            <a:off x="6506853" y="34712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g7c7335c45f_0_0"/>
          <p:cNvSpPr/>
          <p:nvPr/>
        </p:nvSpPr>
        <p:spPr>
          <a:xfrm>
            <a:off x="4553849" y="38608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g7c7335c45f_0_0"/>
          <p:cNvSpPr/>
          <p:nvPr/>
        </p:nvSpPr>
        <p:spPr>
          <a:xfrm>
            <a:off x="6506853" y="385713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7c7335c45f_0_0"/>
          <p:cNvSpPr/>
          <p:nvPr/>
        </p:nvSpPr>
        <p:spPr>
          <a:xfrm>
            <a:off x="6238017" y="4243019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7c7335c45f_0_0"/>
          <p:cNvSpPr/>
          <p:nvPr/>
        </p:nvSpPr>
        <p:spPr>
          <a:xfrm>
            <a:off x="4332438" y="4243013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7c7335c45f_0_0"/>
          <p:cNvSpPr/>
          <p:nvPr/>
        </p:nvSpPr>
        <p:spPr>
          <a:xfrm rot="10800000">
            <a:off x="6994634" y="42953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7c7335c45f_0_0"/>
          <p:cNvSpPr/>
          <p:nvPr/>
        </p:nvSpPr>
        <p:spPr>
          <a:xfrm>
            <a:off x="6224992" y="4628903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7c7335c45f_0_0"/>
          <p:cNvSpPr/>
          <p:nvPr/>
        </p:nvSpPr>
        <p:spPr>
          <a:xfrm rot="10800000">
            <a:off x="6994634" y="47034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7c7335c45f_0_0"/>
          <p:cNvSpPr/>
          <p:nvPr/>
        </p:nvSpPr>
        <p:spPr>
          <a:xfrm>
            <a:off x="6224992" y="5014788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7c7335c45f_0_0"/>
          <p:cNvSpPr/>
          <p:nvPr/>
        </p:nvSpPr>
        <p:spPr>
          <a:xfrm rot="10800000">
            <a:off x="6994634" y="50684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7c7335c45f_0_0"/>
          <p:cNvSpPr/>
          <p:nvPr/>
        </p:nvSpPr>
        <p:spPr>
          <a:xfrm>
            <a:off x="5344346" y="58428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7c7335c45f_0_0"/>
          <p:cNvSpPr/>
          <p:nvPr/>
        </p:nvSpPr>
        <p:spPr>
          <a:xfrm>
            <a:off x="1470010" y="1932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g7c7335c45f_0_0"/>
          <p:cNvSpPr/>
          <p:nvPr/>
        </p:nvSpPr>
        <p:spPr>
          <a:xfrm>
            <a:off x="6390152" y="19046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7c7335c45f_0_0"/>
          <p:cNvSpPr/>
          <p:nvPr/>
        </p:nvSpPr>
        <p:spPr>
          <a:xfrm>
            <a:off x="865091" y="30169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7c7335c45f_0_0"/>
          <p:cNvSpPr/>
          <p:nvPr/>
        </p:nvSpPr>
        <p:spPr>
          <a:xfrm>
            <a:off x="4115084" y="421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g7c7335c45f_0_0"/>
          <p:cNvSpPr/>
          <p:nvPr/>
        </p:nvSpPr>
        <p:spPr>
          <a:xfrm>
            <a:off x="5161047" y="58824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7c7335c45f_0_0"/>
          <p:cNvSpPr/>
          <p:nvPr/>
        </p:nvSpPr>
        <p:spPr>
          <a:xfrm>
            <a:off x="6390159" y="34499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640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c68b47574_0_2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4" name="Google Shape;534;g7c68b47574_0_259"/>
          <p:cNvGraphicFramePr/>
          <p:nvPr>
            <p:extLst>
              <p:ext uri="{D42A27DB-BD31-4B8C-83A1-F6EECF244321}">
                <p14:modId xmlns:p14="http://schemas.microsoft.com/office/powerpoint/2010/main" xmlns="" val="149230588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P - 011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5" name="Google Shape;535;g7c68b47574_0_2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6" name="Google Shape;536;g7c68b47574_0_2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37" name="Google Shape;537;g7c68b47574_0_25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8" name="Google Shape;538;g7c68b47574_0_259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수정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39" name="Google Shape;539;g7c68b47574_0_259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g7c68b47574_0_259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7c68b47574_0_259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7c68b47574_0_259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7c68b47574_0_259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7c68b47574_0_259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7c68b47574_0_259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g7c68b47574_0_259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7c68b47574_0_259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7c68b47574_0_259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7c68b47574_0_259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7c68b47574_0_259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7c68b47574_0_259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7c68b47574_0_259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7c68b47574_0_259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7c68b47574_0_259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7c68b47574_0_259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g7c68b47574_0_259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7c68b47574_0_259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7c68b47574_0_259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7c68b47574_0_259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7c68b47574_0_259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7c68b47574_0_259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g7c68b47574_0_259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7c68b47574_0_259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g7c68b47574_0_259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g7c68b47574_0_259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g7c68b47574_0_259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7c68b47574_0_259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7c68b47574_0_259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7c68b47574_0_259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7c68b47574_0_259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7c68b47574_0_259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7c68b47574_0_259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7c68b47574_0_259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7c68b47574_0_259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g7c68b47574_0_259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c68b47574_0_259"/>
          <p:cNvSpPr/>
          <p:nvPr/>
        </p:nvSpPr>
        <p:spPr>
          <a:xfrm>
            <a:off x="5200175" y="767000"/>
            <a:ext cx="38154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정보 수정 불가, 가입시 입력 정보 표시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454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1" name="Google Shape;581;g7c7335c45f_2_0"/>
          <p:cNvGraphicFramePr/>
          <p:nvPr>
            <p:extLst>
              <p:ext uri="{D42A27DB-BD31-4B8C-83A1-F6EECF244321}">
                <p14:modId xmlns:p14="http://schemas.microsoft.com/office/powerpoint/2010/main" xmlns="" val="2991252675"/>
              </p:ext>
            </p:extLst>
          </p:nvPr>
        </p:nvGraphicFramePr>
        <p:xfrm>
          <a:off x="131601" y="115759"/>
          <a:ext cx="4146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3650"/>
                <a:gridCol w="23124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– 011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일반 회원 정보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2" name="Google Shape;582;g7c7335c45f_2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" name="Google Shape;583;g7c7335c45f_2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4" name="Google Shape;584;g7c7335c45f_2_0"/>
          <p:cNvSpPr/>
          <p:nvPr/>
        </p:nvSpPr>
        <p:spPr>
          <a:xfrm>
            <a:off x="131600" y="1245125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85" name="Google Shape;585;g7c7335c45f_2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프로필 사진 변경 버튼(2) 클릭시 사진 등록 팝업창 호출, 사진 등록 완료시 (1)에 프로필 사진 표시 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5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수정 완료 버튼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g7c7335c45f_2_0"/>
          <p:cNvSpPr/>
          <p:nvPr/>
        </p:nvSpPr>
        <p:spPr>
          <a:xfrm>
            <a:off x="1287346" y="14164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g7c7335c45f_2_0"/>
          <p:cNvSpPr/>
          <p:nvPr/>
        </p:nvSpPr>
        <p:spPr>
          <a:xfrm>
            <a:off x="4188600" y="1245150"/>
            <a:ext cx="38148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g7c7335c45f_2_0"/>
          <p:cNvSpPr/>
          <p:nvPr/>
        </p:nvSpPr>
        <p:spPr>
          <a:xfrm>
            <a:off x="1067925" y="3016938"/>
            <a:ext cx="1938600" cy="324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변경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g7c7335c45f_2_0"/>
          <p:cNvSpPr/>
          <p:nvPr/>
        </p:nvSpPr>
        <p:spPr>
          <a:xfrm>
            <a:off x="1584228" y="1970925"/>
            <a:ext cx="906000" cy="9405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g7c7335c45f_2_0"/>
          <p:cNvSpPr/>
          <p:nvPr/>
        </p:nvSpPr>
        <p:spPr>
          <a:xfrm>
            <a:off x="1570858" y="35556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7c7335c45f_2_0"/>
          <p:cNvSpPr/>
          <p:nvPr/>
        </p:nvSpPr>
        <p:spPr>
          <a:xfrm>
            <a:off x="1570858" y="397726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7c7335c45f_2_0"/>
          <p:cNvSpPr/>
          <p:nvPr/>
        </p:nvSpPr>
        <p:spPr>
          <a:xfrm>
            <a:off x="1570858" y="4820531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7c7335c45f_2_0"/>
          <p:cNvSpPr/>
          <p:nvPr/>
        </p:nvSpPr>
        <p:spPr>
          <a:xfrm>
            <a:off x="1570858" y="524216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7c7335c45f_2_0"/>
          <p:cNvSpPr/>
          <p:nvPr/>
        </p:nvSpPr>
        <p:spPr>
          <a:xfrm>
            <a:off x="275454" y="35556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g7c7335c45f_2_0"/>
          <p:cNvSpPr/>
          <p:nvPr/>
        </p:nvSpPr>
        <p:spPr>
          <a:xfrm>
            <a:off x="275454" y="396461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g7c7335c45f_2_0"/>
          <p:cNvSpPr/>
          <p:nvPr/>
        </p:nvSpPr>
        <p:spPr>
          <a:xfrm>
            <a:off x="275454" y="4820533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g7c7335c45f_2_0"/>
          <p:cNvSpPr/>
          <p:nvPr/>
        </p:nvSpPr>
        <p:spPr>
          <a:xfrm>
            <a:off x="275454" y="528260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7c7335c45f_2_0"/>
          <p:cNvSpPr/>
          <p:nvPr/>
        </p:nvSpPr>
        <p:spPr>
          <a:xfrm>
            <a:off x="2253649" y="4398900"/>
            <a:ext cx="1548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7c7335c45f_2_0"/>
          <p:cNvSpPr/>
          <p:nvPr/>
        </p:nvSpPr>
        <p:spPr>
          <a:xfrm>
            <a:off x="5627858" y="154182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g7c7335c45f_2_0"/>
          <p:cNvSpPr/>
          <p:nvPr/>
        </p:nvSpPr>
        <p:spPr>
          <a:xfrm>
            <a:off x="4332438" y="154184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g7c7335c45f_2_0"/>
          <p:cNvSpPr/>
          <p:nvPr/>
        </p:nvSpPr>
        <p:spPr>
          <a:xfrm>
            <a:off x="6506853" y="1927713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g7c7335c45f_2_0"/>
          <p:cNvSpPr/>
          <p:nvPr/>
        </p:nvSpPr>
        <p:spPr>
          <a:xfrm>
            <a:off x="5627858" y="231359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g7c7335c45f_2_0"/>
          <p:cNvSpPr/>
          <p:nvPr/>
        </p:nvSpPr>
        <p:spPr>
          <a:xfrm>
            <a:off x="4332438" y="231487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7c7335c45f_2_0"/>
          <p:cNvSpPr/>
          <p:nvPr/>
        </p:nvSpPr>
        <p:spPr>
          <a:xfrm>
            <a:off x="6506853" y="2699482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g7c7335c45f_2_0"/>
          <p:cNvSpPr/>
          <p:nvPr/>
        </p:nvSpPr>
        <p:spPr>
          <a:xfrm>
            <a:off x="5627858" y="308536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g7c7335c45f_2_0"/>
          <p:cNvSpPr/>
          <p:nvPr/>
        </p:nvSpPr>
        <p:spPr>
          <a:xfrm>
            <a:off x="4332438" y="309271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g7c7335c45f_2_0"/>
          <p:cNvSpPr/>
          <p:nvPr/>
        </p:nvSpPr>
        <p:spPr>
          <a:xfrm>
            <a:off x="6506853" y="347125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g7c7335c45f_2_0"/>
          <p:cNvSpPr/>
          <p:nvPr/>
        </p:nvSpPr>
        <p:spPr>
          <a:xfrm>
            <a:off x="4553849" y="38608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7c7335c45f_2_0"/>
          <p:cNvSpPr/>
          <p:nvPr/>
        </p:nvSpPr>
        <p:spPr>
          <a:xfrm>
            <a:off x="6506853" y="385713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7c7335c45f_2_0"/>
          <p:cNvSpPr/>
          <p:nvPr/>
        </p:nvSpPr>
        <p:spPr>
          <a:xfrm>
            <a:off x="6238017" y="4243019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7c7335c45f_2_0"/>
          <p:cNvSpPr/>
          <p:nvPr/>
        </p:nvSpPr>
        <p:spPr>
          <a:xfrm>
            <a:off x="4332438" y="4243013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g7c7335c45f_2_0"/>
          <p:cNvSpPr/>
          <p:nvPr/>
        </p:nvSpPr>
        <p:spPr>
          <a:xfrm rot="10800000">
            <a:off x="6994634" y="4295369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7c7335c45f_2_0"/>
          <p:cNvSpPr/>
          <p:nvPr/>
        </p:nvSpPr>
        <p:spPr>
          <a:xfrm>
            <a:off x="6224992" y="4628903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g7c7335c45f_2_0"/>
          <p:cNvSpPr/>
          <p:nvPr/>
        </p:nvSpPr>
        <p:spPr>
          <a:xfrm rot="10800000">
            <a:off x="6994634" y="47034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7c7335c45f_2_0"/>
          <p:cNvSpPr/>
          <p:nvPr/>
        </p:nvSpPr>
        <p:spPr>
          <a:xfrm>
            <a:off x="6224992" y="5014788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g7c7335c45f_2_0"/>
          <p:cNvSpPr/>
          <p:nvPr/>
        </p:nvSpPr>
        <p:spPr>
          <a:xfrm rot="10800000">
            <a:off x="6994634" y="50684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7c7335c45f_2_0"/>
          <p:cNvSpPr/>
          <p:nvPr/>
        </p:nvSpPr>
        <p:spPr>
          <a:xfrm>
            <a:off x="5344346" y="58428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g7c7335c45f_2_0"/>
          <p:cNvSpPr/>
          <p:nvPr/>
        </p:nvSpPr>
        <p:spPr>
          <a:xfrm>
            <a:off x="1470010" y="1932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g7c7335c45f_2_0"/>
          <p:cNvSpPr/>
          <p:nvPr/>
        </p:nvSpPr>
        <p:spPr>
          <a:xfrm>
            <a:off x="6390152" y="19046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g7c7335c45f_2_0"/>
          <p:cNvSpPr/>
          <p:nvPr/>
        </p:nvSpPr>
        <p:spPr>
          <a:xfrm>
            <a:off x="865091" y="30169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7c7335c45f_2_0"/>
          <p:cNvSpPr/>
          <p:nvPr/>
        </p:nvSpPr>
        <p:spPr>
          <a:xfrm>
            <a:off x="4115084" y="421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g7c7335c45f_2_0"/>
          <p:cNvSpPr/>
          <p:nvPr/>
        </p:nvSpPr>
        <p:spPr>
          <a:xfrm>
            <a:off x="5161047" y="58824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g7c7335c45f_2_0"/>
          <p:cNvSpPr/>
          <p:nvPr/>
        </p:nvSpPr>
        <p:spPr>
          <a:xfrm>
            <a:off x="6390159" y="34499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7c7335c45f_2_0"/>
          <p:cNvSpPr/>
          <p:nvPr/>
        </p:nvSpPr>
        <p:spPr>
          <a:xfrm>
            <a:off x="4626349" y="797500"/>
            <a:ext cx="47835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필드 변경 불가, 회원 가입시 등록했던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53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xmlns="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/>
                <a:gridCol w="1367250"/>
                <a:gridCol w="1334250"/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682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16"/>
          <p:cNvGraphicFramePr/>
          <p:nvPr>
            <p:extLst>
              <p:ext uri="{D42A27DB-BD31-4B8C-83A1-F6EECF244321}">
                <p14:modId xmlns:p14="http://schemas.microsoft.com/office/powerpoint/2010/main" xmlns="" val="56910819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SH – M – 012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Google Shape;204;p1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5" name="Google Shape;205;p1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6" name="Google Shape;206;p16"/>
          <p:cNvGraphicFramePr/>
          <p:nvPr/>
        </p:nvGraphicFramePr>
        <p:xfrm>
          <a:off x="8509686" y="1289960"/>
          <a:ext cx="3491800" cy="132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게시글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및 최초 업로드 시간 표시, 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p16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2926078" y="1766206"/>
            <a:ext cx="2573235" cy="43973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rot="5400000">
            <a:off x="2983176" y="1908620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/>
        </p:nvSpPr>
        <p:spPr>
          <a:xfrm>
            <a:off x="3167669" y="1853693"/>
            <a:ext cx="13846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16"/>
          <p:cNvGraphicFramePr/>
          <p:nvPr/>
        </p:nvGraphicFramePr>
        <p:xfrm>
          <a:off x="2999100" y="2251087"/>
          <a:ext cx="2417625" cy="3693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7625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[점검완료] 0:00~2:00 점검완료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2020.01.14</a:t>
                      </a:r>
                      <a:endParaRPr sz="800" b="0" i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새로운 여행정보 &lt;오사카&gt;가 추가 되었습니다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2020.01.14</a:t>
                      </a:r>
                      <a:endParaRPr sz="800" b="0" i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12" name="Google Shape;212;p16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999101" y="2317046"/>
            <a:ext cx="234572" cy="2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3164060" y="2308337"/>
            <a:ext cx="12634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검색어를 입력하세요</a:t>
            </a:r>
            <a:endParaRPr sz="900" b="0" i="0" u="none" strike="noStrike" cap="none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>
            <a:off x="4959927" y="2298574"/>
            <a:ext cx="456805" cy="2221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6"/>
          <p:cNvSpPr/>
          <p:nvPr/>
        </p:nvSpPr>
        <p:spPr>
          <a:xfrm>
            <a:off x="4698924" y="2629775"/>
            <a:ext cx="3336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48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xmlns="" val="870373306"/>
              </p:ext>
            </p:extLst>
          </p:nvPr>
        </p:nvGraphicFramePr>
        <p:xfrm>
          <a:off x="131601" y="115759"/>
          <a:ext cx="35836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91832"/>
                <a:gridCol w="1791832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KB – P – 013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Google Shape;116;p4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Google Shape;117;p4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8" name="Google Shape;118;p4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9" name="Google Shape;119;p4"/>
          <p:cNvGraphicFramePr/>
          <p:nvPr>
            <p:extLst>
              <p:ext uri="{D42A27DB-BD31-4B8C-83A1-F6EECF244321}">
                <p14:modId xmlns:p14="http://schemas.microsoft.com/office/powerpoint/2010/main" xmlns="" val="2111981355"/>
              </p:ext>
            </p:extLst>
          </p:nvPr>
        </p:nvGraphicFramePr>
        <p:xfrm>
          <a:off x="8509686" y="1289960"/>
          <a:ext cx="3491800" cy="53350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1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지역별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테마별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시기별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2249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지역별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종로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여의도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...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테마별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가족끼리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연인끼리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친구끼리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...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시기별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여름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가을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겨울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명소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 명소 클릭하면 해당 명소 소개하는 전문 에디터 글을 나타내게 됨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0" name="Google Shape;120;p4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52345" y="1380091"/>
            <a:ext cx="7680693" cy="5144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2483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5"/>
          <p:cNvGraphicFramePr/>
          <p:nvPr>
            <p:extLst>
              <p:ext uri="{D42A27DB-BD31-4B8C-83A1-F6EECF244321}">
                <p14:modId xmlns:p14="http://schemas.microsoft.com/office/powerpoint/2010/main" xmlns="" val="3078457384"/>
              </p:ext>
            </p:extLst>
          </p:nvPr>
        </p:nvGraphicFramePr>
        <p:xfrm>
          <a:off x="131599" y="115759"/>
          <a:ext cx="35342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7119"/>
                <a:gridCol w="1767119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KB – M – 013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컨텐츠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" name="Google Shape;127;p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Google Shape;128;p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9" name="Google Shape;129;p5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5"/>
          <p:cNvGraphicFramePr/>
          <p:nvPr>
            <p:extLst>
              <p:ext uri="{D42A27DB-BD31-4B8C-83A1-F6EECF244321}">
                <p14:modId xmlns:p14="http://schemas.microsoft.com/office/powerpoint/2010/main" xmlns="" val="444896479"/>
              </p:ext>
            </p:extLst>
          </p:nvPr>
        </p:nvGraphicFramePr>
        <p:xfrm>
          <a:off x="8501059" y="1400564"/>
          <a:ext cx="3491800" cy="520637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49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지역별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테마별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시기별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지역별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종로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여의도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...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테마별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가족끼리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연인끼리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친구끼리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...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시기별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여름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가을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겨울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명소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- 해당 명소 클릭하면 해당 명소 소개하는 전문 에디터 글을 나타내게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하위 메뉴 구성요소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하위 메뉴 구성요소 클릭하면 해당 카테고리와 같은 주제 글들이 나타남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1" name="Google Shape;131;p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139826" y="1367559"/>
            <a:ext cx="4131244" cy="5272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4436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표 5"/>
          <p:cNvGraphicFramePr/>
          <p:nvPr>
            <p:extLst>
              <p:ext uri="{D42A27DB-BD31-4B8C-83A1-F6EECF244321}">
                <p14:modId xmlns:p14="http://schemas.microsoft.com/office/powerpoint/2010/main" xmlns="" val="3470095925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P – 014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 err="1"/>
                        <a:t>데스크탑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68365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표 5"/>
          <p:cNvGraphicFramePr/>
          <p:nvPr>
            <p:extLst>
              <p:ext uri="{D42A27DB-BD31-4B8C-83A1-F6EECF244321}">
                <p14:modId xmlns:p14="http://schemas.microsoft.com/office/powerpoint/2010/main" xmlns="" val="3081579162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P – 015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내 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 err="1"/>
                        <a:t>데스크탑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3" name="직사각형 11"/>
          <p:cNvSpPr/>
          <p:nvPr/>
        </p:nvSpPr>
        <p:spPr>
          <a:xfrm>
            <a:off x="131601" y="1289958"/>
            <a:ext cx="8032096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4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위치기반서비스에 동의한 사용자에 한하여 위치가 나타나며 클릭시 해당 사용자의 프로필이 플로팅됨.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4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4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4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내 주위 매칭</a:t>
              </a:r>
            </a:p>
          </p:txBody>
        </p:sp>
      </p:grpSp>
      <p:pic>
        <p:nvPicPr>
          <p:cNvPr id="148" name="이미지" descr="이미지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047" y="2037120"/>
            <a:ext cx="6403204" cy="460036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남자"/>
          <p:cNvSpPr/>
          <p:nvPr/>
        </p:nvSpPr>
        <p:spPr>
          <a:xfrm>
            <a:off x="2431949" y="3947863"/>
            <a:ext cx="301696" cy="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0" name="남자"/>
          <p:cNvSpPr/>
          <p:nvPr/>
        </p:nvSpPr>
        <p:spPr>
          <a:xfrm>
            <a:off x="2579186" y="2546690"/>
            <a:ext cx="301695" cy="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1" name="남자"/>
          <p:cNvSpPr/>
          <p:nvPr/>
        </p:nvSpPr>
        <p:spPr>
          <a:xfrm>
            <a:off x="6117649" y="4210183"/>
            <a:ext cx="301695" cy="778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grpSp>
        <p:nvGrpSpPr>
          <p:cNvPr id="154" name="타원 29"/>
          <p:cNvGrpSpPr/>
          <p:nvPr/>
        </p:nvGrpSpPr>
        <p:grpSpPr>
          <a:xfrm>
            <a:off x="2840205" y="2207475"/>
            <a:ext cx="379799" cy="370837"/>
            <a:chOff x="-1" y="0"/>
            <a:chExt cx="379798" cy="370835"/>
          </a:xfrm>
        </p:grpSpPr>
        <p:sp>
          <p:nvSpPr>
            <p:cNvPr id="15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5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55" name="직사각형"/>
          <p:cNvSpPr/>
          <p:nvPr/>
        </p:nvSpPr>
        <p:spPr>
          <a:xfrm>
            <a:off x="3272439" y="2142374"/>
            <a:ext cx="3159285" cy="158750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6" name="사용자1"/>
          <p:cNvSpPr/>
          <p:nvPr/>
        </p:nvSpPr>
        <p:spPr>
          <a:xfrm>
            <a:off x="3396128" y="2243574"/>
            <a:ext cx="582465" cy="58429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>
              <a:defRPr sz="1300"/>
            </a:lvl1pPr>
          </a:lstStyle>
          <a:p>
            <a:r>
              <a:t>사용자1</a:t>
            </a:r>
          </a:p>
        </p:txBody>
      </p:sp>
      <p:sp>
        <p:nvSpPr>
          <p:cNvPr id="157" name="나이/성별/나이 등"/>
          <p:cNvSpPr txBox="1"/>
          <p:nvPr/>
        </p:nvSpPr>
        <p:spPr>
          <a:xfrm>
            <a:off x="4143473" y="2226206"/>
            <a:ext cx="1416395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r>
              <a:t>나이/성별/나이 등</a:t>
            </a:r>
          </a:p>
        </p:txBody>
      </p:sp>
      <p:sp>
        <p:nvSpPr>
          <p:cNvPr id="158" name="#바다#선상낚시#동해"/>
          <p:cNvSpPr txBox="1"/>
          <p:nvPr/>
        </p:nvSpPr>
        <p:spPr>
          <a:xfrm>
            <a:off x="4154717" y="2519595"/>
            <a:ext cx="119487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#바다#선상낚시#동해</a:t>
            </a:r>
          </a:p>
        </p:txBody>
      </p:sp>
      <p:sp>
        <p:nvSpPr>
          <p:cNvPr id="159" name="사용자가 등록한 소개글"/>
          <p:cNvSpPr txBox="1"/>
          <p:nvPr/>
        </p:nvSpPr>
        <p:spPr>
          <a:xfrm>
            <a:off x="3384274" y="2901905"/>
            <a:ext cx="220855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사용자가 등록한 소개글</a:t>
            </a:r>
          </a:p>
        </p:txBody>
      </p:sp>
    </p:spTree>
    <p:extLst>
      <p:ext uri="{BB962C8B-B14F-4D97-AF65-F5344CB8AC3E}">
        <p14:creationId xmlns:p14="http://schemas.microsoft.com/office/powerpoint/2010/main" xmlns="" val="424022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표 5"/>
          <p:cNvGraphicFramePr/>
          <p:nvPr>
            <p:extLst>
              <p:ext uri="{D42A27DB-BD31-4B8C-83A1-F6EECF244321}">
                <p14:modId xmlns:p14="http://schemas.microsoft.com/office/powerpoint/2010/main" xmlns="" val="2973735815"/>
              </p:ext>
            </p:extLst>
          </p:nvPr>
        </p:nvGraphicFramePr>
        <p:xfrm>
          <a:off x="131601" y="115758"/>
          <a:ext cx="3313726" cy="94488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P – 016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실시간 채팅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 err="1"/>
                        <a:t>데스크탑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지정한 프로필 사진이 노출됨.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24942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표 5"/>
          <p:cNvGraphicFramePr/>
          <p:nvPr>
            <p:extLst>
              <p:ext uri="{D42A27DB-BD31-4B8C-83A1-F6EECF244321}">
                <p14:modId xmlns:p14="http://schemas.microsoft.com/office/powerpoint/2010/main" xmlns="" val="163655345"/>
              </p:ext>
            </p:extLst>
          </p:nvPr>
        </p:nvGraphicFramePr>
        <p:xfrm>
          <a:off x="131601" y="115758"/>
          <a:ext cx="3313726" cy="94488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M – 016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실시간 채팅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 err="1"/>
                        <a:t>모바일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8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6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72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70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1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75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73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4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76" name="직사각형 1"/>
          <p:cNvSpPr/>
          <p:nvPr/>
        </p:nvSpPr>
        <p:spPr>
          <a:xfrm>
            <a:off x="1965337" y="1289958"/>
            <a:ext cx="4380414" cy="53354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79" name="채팅을 입력하세요."/>
          <p:cNvGrpSpPr/>
          <p:nvPr/>
        </p:nvGrpSpPr>
        <p:grpSpPr>
          <a:xfrm>
            <a:off x="2111002" y="6067819"/>
            <a:ext cx="4089084" cy="434051"/>
            <a:chOff x="0" y="0"/>
            <a:chExt cx="4089082" cy="434050"/>
          </a:xfrm>
        </p:grpSpPr>
        <p:sp>
          <p:nvSpPr>
            <p:cNvPr id="377" name="직사각형"/>
            <p:cNvSpPr/>
            <p:nvPr/>
          </p:nvSpPr>
          <p:spPr>
            <a:xfrm>
              <a:off x="-1" y="-1"/>
              <a:ext cx="4089084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8" name="채팅을 입력하세요."/>
            <p:cNvSpPr txBox="1"/>
            <p:nvPr/>
          </p:nvSpPr>
          <p:spPr>
            <a:xfrm>
              <a:off x="-1" y="23603"/>
              <a:ext cx="4089084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82" name="전송"/>
          <p:cNvGrpSpPr/>
          <p:nvPr/>
        </p:nvGrpSpPr>
        <p:grpSpPr>
          <a:xfrm>
            <a:off x="5693645" y="6125793"/>
            <a:ext cx="452956" cy="318102"/>
            <a:chOff x="0" y="0"/>
            <a:chExt cx="452955" cy="318101"/>
          </a:xfrm>
        </p:grpSpPr>
        <p:sp>
          <p:nvSpPr>
            <p:cNvPr id="380" name="직사각형"/>
            <p:cNvSpPr/>
            <p:nvPr/>
          </p:nvSpPr>
          <p:spPr>
            <a:xfrm>
              <a:off x="-1" y="-1"/>
              <a:ext cx="452957" cy="31810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81" name="전송"/>
            <p:cNvSpPr txBox="1"/>
            <p:nvPr/>
          </p:nvSpPr>
          <p:spPr>
            <a:xfrm>
              <a:off x="-1" y="62532"/>
              <a:ext cx="45295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pic>
        <p:nvPicPr>
          <p:cNvPr id="383" name="그림 30" descr="그림 30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40450" y="2290335"/>
            <a:ext cx="346420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그림 31" descr="그림 31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843232" y="1729556"/>
            <a:ext cx="432812" cy="5778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" name="사각형 설명선 2"/>
          <p:cNvGrpSpPr/>
          <p:nvPr/>
        </p:nvGrpSpPr>
        <p:grpSpPr>
          <a:xfrm>
            <a:off x="2461979" y="2389344"/>
            <a:ext cx="1260271" cy="348869"/>
            <a:chOff x="0" y="0"/>
            <a:chExt cx="1260269" cy="348867"/>
          </a:xfrm>
        </p:grpSpPr>
        <p:sp>
          <p:nvSpPr>
            <p:cNvPr id="385" name="도형"/>
            <p:cNvSpPr/>
            <p:nvPr/>
          </p:nvSpPr>
          <p:spPr>
            <a:xfrm>
              <a:off x="0" y="3255"/>
              <a:ext cx="1260271" cy="345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388"/>
                  </a:lnTo>
                  <a:lnTo>
                    <a:pt x="9000" y="15388"/>
                  </a:lnTo>
                  <a:lnTo>
                    <a:pt x="3609" y="21600"/>
                  </a:lnTo>
                  <a:lnTo>
                    <a:pt x="3600" y="15388"/>
                  </a:lnTo>
                  <a:lnTo>
                    <a:pt x="0" y="15388"/>
                  </a:lnTo>
                  <a:lnTo>
                    <a:pt x="0" y="897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86" name="반갑습니다 ~"/>
            <p:cNvSpPr txBox="1"/>
            <p:nvPr/>
          </p:nvSpPr>
          <p:spPr>
            <a:xfrm>
              <a:off x="0" y="0"/>
              <a:ext cx="1260270" cy="252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반갑습니다 ~</a:t>
              </a:r>
            </a:p>
          </p:txBody>
        </p:sp>
      </p:grpSp>
      <p:sp>
        <p:nvSpPr>
          <p:cNvPr id="388" name="사각형 설명선 33"/>
          <p:cNvSpPr/>
          <p:nvPr/>
        </p:nvSpPr>
        <p:spPr>
          <a:xfrm>
            <a:off x="2461979" y="3415467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89" name="사각형 설명선 34"/>
          <p:cNvSpPr/>
          <p:nvPr/>
        </p:nvSpPr>
        <p:spPr>
          <a:xfrm>
            <a:off x="2461979" y="4403092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0" name="사각형 설명선 35"/>
          <p:cNvSpPr/>
          <p:nvPr/>
        </p:nvSpPr>
        <p:spPr>
          <a:xfrm>
            <a:off x="2457422" y="5552557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93" name="사각형 설명선 36"/>
          <p:cNvGrpSpPr/>
          <p:nvPr/>
        </p:nvGrpSpPr>
        <p:grpSpPr>
          <a:xfrm>
            <a:off x="4436240" y="1892105"/>
            <a:ext cx="1260271" cy="348869"/>
            <a:chOff x="0" y="0"/>
            <a:chExt cx="1260269" cy="348867"/>
          </a:xfrm>
        </p:grpSpPr>
        <p:sp>
          <p:nvSpPr>
            <p:cNvPr id="391" name="도형"/>
            <p:cNvSpPr/>
            <p:nvPr/>
          </p:nvSpPr>
          <p:spPr>
            <a:xfrm flipH="1">
              <a:off x="0" y="3255"/>
              <a:ext cx="1260271" cy="345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388"/>
                  </a:lnTo>
                  <a:lnTo>
                    <a:pt x="9000" y="15388"/>
                  </a:lnTo>
                  <a:lnTo>
                    <a:pt x="3609" y="21600"/>
                  </a:lnTo>
                  <a:lnTo>
                    <a:pt x="3600" y="15388"/>
                  </a:lnTo>
                  <a:lnTo>
                    <a:pt x="0" y="15388"/>
                  </a:lnTo>
                  <a:lnTo>
                    <a:pt x="0" y="897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2" name="안녕하세요 ~~"/>
            <p:cNvSpPr txBox="1"/>
            <p:nvPr/>
          </p:nvSpPr>
          <p:spPr>
            <a:xfrm>
              <a:off x="0" y="0"/>
              <a:ext cx="1260271" cy="252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안녕하세요 ~~</a:t>
              </a:r>
            </a:p>
          </p:txBody>
        </p:sp>
      </p:grpSp>
      <p:sp>
        <p:nvSpPr>
          <p:cNvPr id="394" name="사각형 설명선 37"/>
          <p:cNvSpPr/>
          <p:nvPr/>
        </p:nvSpPr>
        <p:spPr>
          <a:xfrm flipH="1">
            <a:off x="4436240" y="2825087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5" name="사각형 설명선 38"/>
          <p:cNvSpPr/>
          <p:nvPr/>
        </p:nvSpPr>
        <p:spPr>
          <a:xfrm flipH="1">
            <a:off x="4436240" y="3834586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6" name="사각형 설명선 39"/>
          <p:cNvSpPr/>
          <p:nvPr/>
        </p:nvSpPr>
        <p:spPr>
          <a:xfrm flipH="1">
            <a:off x="4436240" y="4975740"/>
            <a:ext cx="1260271" cy="345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397" name="TextBox 3"/>
          <p:cNvSpPr txBox="1"/>
          <p:nvPr/>
        </p:nvSpPr>
        <p:spPr>
          <a:xfrm>
            <a:off x="2961062" y="1334719"/>
            <a:ext cx="2373174" cy="3995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이영자님 과 채팅</a:t>
            </a:r>
          </a:p>
        </p:txBody>
      </p:sp>
      <p:pic>
        <p:nvPicPr>
          <p:cNvPr id="398" name="그림 41" descr="그림 4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40450" y="3319857"/>
            <a:ext cx="346420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그림 42" descr="그림 4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40450" y="4294989"/>
            <a:ext cx="346420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그림 43" descr="그림 4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40450" y="5419516"/>
            <a:ext cx="346420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그림 44" descr="그림 44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843232" y="2659282"/>
            <a:ext cx="432812" cy="57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그림 45" descr="그림 4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843232" y="3665208"/>
            <a:ext cx="432812" cy="57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그림 46" descr="그림 4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843232" y="4809935"/>
            <a:ext cx="432812" cy="5778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그룹 47"/>
          <p:cNvGrpSpPr/>
          <p:nvPr/>
        </p:nvGrpSpPr>
        <p:grpSpPr>
          <a:xfrm>
            <a:off x="2205781" y="1524184"/>
            <a:ext cx="302048" cy="173100"/>
            <a:chOff x="0" y="0"/>
            <a:chExt cx="302046" cy="173099"/>
          </a:xfrm>
        </p:grpSpPr>
        <p:sp>
          <p:nvSpPr>
            <p:cNvPr id="404" name="직선 연결선 48"/>
            <p:cNvSpPr/>
            <p:nvPr/>
          </p:nvSpPr>
          <p:spPr>
            <a:xfrm>
              <a:off x="0" y="-1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직선 연결선 49"/>
            <p:cNvSpPr/>
            <p:nvPr/>
          </p:nvSpPr>
          <p:spPr>
            <a:xfrm>
              <a:off x="0" y="81993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직선 연결선 50"/>
            <p:cNvSpPr/>
            <p:nvPr/>
          </p:nvSpPr>
          <p:spPr>
            <a:xfrm>
              <a:off x="0" y="173099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408" name="그림 51" descr="그림 51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 flipH="1">
            <a:off x="5874615" y="1415834"/>
            <a:ext cx="324293" cy="324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="" val="232925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표 5"/>
          <p:cNvGraphicFramePr/>
          <p:nvPr>
            <p:extLst>
              <p:ext uri="{D42A27DB-BD31-4B8C-83A1-F6EECF244321}">
                <p14:modId xmlns:p14="http://schemas.microsoft.com/office/powerpoint/2010/main" xmlns="" val="3995823053"/>
              </p:ext>
            </p:extLst>
          </p:nvPr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 bandRow="1"/>
              <a:tblGrid>
                <a:gridCol w="1758881"/>
                <a:gridCol w="1758881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P – 017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2박 3일 핵인싸 펭수와 함께하는 상암동 방송국 투어</a:t>
              </a:r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191342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표 5"/>
          <p:cNvGraphicFramePr/>
          <p:nvPr>
            <p:extLst>
              <p:ext uri="{D42A27DB-BD31-4B8C-83A1-F6EECF244321}">
                <p14:modId xmlns:p14="http://schemas.microsoft.com/office/powerpoint/2010/main" xmlns="" val="2510984331"/>
              </p:ext>
            </p:extLst>
          </p:nvPr>
        </p:nvGraphicFramePr>
        <p:xfrm>
          <a:off x="131601" y="115758"/>
          <a:ext cx="3313726" cy="94488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M – 017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5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06" name="표 13"/>
          <p:cNvGraphicFramePr/>
          <p:nvPr/>
        </p:nvGraphicFramePr>
        <p:xfrm>
          <a:off x="8509686" y="1289960"/>
          <a:ext cx="3491813" cy="5404872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메인 메뉴 아이콘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클릭 시 왼쪽에서 슬라이드로 메인 메뉴가 활성화됨.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로그인/마이페이지</a:t>
                      </a:r>
                    </a:p>
                    <a:p>
                      <a:pPr lvl="2" algn="l">
                        <a:defRPr sz="1500"/>
                      </a:pPr>
                      <a:r>
                        <a:t>- 로그인 전 회원이라면 로그인 페이지로 넘어가며 로그인 상태이면 마이페이지로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7" name="직사각형 1"/>
          <p:cNvSpPr/>
          <p:nvPr/>
        </p:nvSpPr>
        <p:spPr>
          <a:xfrm>
            <a:off x="1965337" y="1289958"/>
            <a:ext cx="4380414" cy="53354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13" name="그룹"/>
          <p:cNvGrpSpPr/>
          <p:nvPr/>
        </p:nvGrpSpPr>
        <p:grpSpPr>
          <a:xfrm>
            <a:off x="2213706" y="3070799"/>
            <a:ext cx="3985202" cy="742805"/>
            <a:chOff x="0" y="0"/>
            <a:chExt cx="3985200" cy="742804"/>
          </a:xfrm>
        </p:grpSpPr>
        <p:sp>
          <p:nvSpPr>
            <p:cNvPr id="208" name="직사각형"/>
            <p:cNvSpPr/>
            <p:nvPr/>
          </p:nvSpPr>
          <p:spPr>
            <a:xfrm>
              <a:off x="0" y="0"/>
              <a:ext cx="3985201" cy="7344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6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9" name="3박 4일 유산슬과 떠나는 관광버스 뽕짝투어"/>
            <p:cNvSpPr txBox="1"/>
            <p:nvPr/>
          </p:nvSpPr>
          <p:spPr>
            <a:xfrm>
              <a:off x="1133358" y="74905"/>
              <a:ext cx="2070835" cy="2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900" b="1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210" name="1인 79,000원"/>
            <p:cNvSpPr txBox="1"/>
            <p:nvPr/>
          </p:nvSpPr>
          <p:spPr>
            <a:xfrm>
              <a:off x="3248421" y="517254"/>
              <a:ext cx="675391" cy="22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8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211" name="#음악 #트로트 #관광버스 #지방투어"/>
            <p:cNvSpPr txBox="1"/>
            <p:nvPr/>
          </p:nvSpPr>
          <p:spPr>
            <a:xfrm>
              <a:off x="1162391" y="486922"/>
              <a:ext cx="1738982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212" name="유산슬.jpg" descr="유산슬.jp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2238" y="3671"/>
              <a:ext cx="1082221" cy="727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0" name="그룹 51"/>
          <p:cNvGrpSpPr/>
          <p:nvPr/>
        </p:nvGrpSpPr>
        <p:grpSpPr>
          <a:xfrm>
            <a:off x="2215602" y="3924744"/>
            <a:ext cx="3983306" cy="742818"/>
            <a:chOff x="0" y="0"/>
            <a:chExt cx="3983304" cy="742817"/>
          </a:xfrm>
        </p:grpSpPr>
        <p:sp>
          <p:nvSpPr>
            <p:cNvPr id="214" name="직사각형"/>
            <p:cNvSpPr/>
            <p:nvPr/>
          </p:nvSpPr>
          <p:spPr>
            <a:xfrm>
              <a:off x="0" y="0"/>
              <a:ext cx="3983305" cy="7344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6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15" name="1박 2일 설민석과 함께하는 역사투어"/>
            <p:cNvSpPr txBox="1"/>
            <p:nvPr/>
          </p:nvSpPr>
          <p:spPr>
            <a:xfrm>
              <a:off x="1132820" y="66158"/>
              <a:ext cx="1742471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900" b="1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216" name="1인 39,000원"/>
            <p:cNvSpPr txBox="1"/>
            <p:nvPr/>
          </p:nvSpPr>
          <p:spPr>
            <a:xfrm>
              <a:off x="3246555" y="517266"/>
              <a:ext cx="675391" cy="225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8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217" name="#역사 #고궁 #대한민국 #외국인추천"/>
            <p:cNvSpPr txBox="1"/>
            <p:nvPr/>
          </p:nvSpPr>
          <p:spPr>
            <a:xfrm>
              <a:off x="1161839" y="486933"/>
              <a:ext cx="1738982" cy="2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21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967" y="3672"/>
              <a:ext cx="1081706" cy="727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해당 상품은 숙박이 포함되어 있지 않습니다."/>
            <p:cNvSpPr txBox="1"/>
            <p:nvPr/>
          </p:nvSpPr>
          <p:spPr>
            <a:xfrm>
              <a:off x="2293464" y="309262"/>
              <a:ext cx="1417596" cy="18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6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226" name="그룹"/>
          <p:cNvGrpSpPr/>
          <p:nvPr/>
        </p:nvGrpSpPr>
        <p:grpSpPr>
          <a:xfrm>
            <a:off x="2213706" y="2250401"/>
            <a:ext cx="3985202" cy="734401"/>
            <a:chOff x="0" y="0"/>
            <a:chExt cx="3985200" cy="734399"/>
          </a:xfrm>
        </p:grpSpPr>
        <p:pic>
          <p:nvPicPr>
            <p:cNvPr id="221" name="펭수.jpeg" descr="펭수.jpe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606" y="4795"/>
              <a:ext cx="1085484" cy="72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직사각형"/>
            <p:cNvSpPr/>
            <p:nvPr/>
          </p:nvSpPr>
          <p:spPr>
            <a:xfrm>
              <a:off x="-1" y="0"/>
              <a:ext cx="3985202" cy="73440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6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23" name="2박 3일 핵인싸 펭수와 함께하는 상암동 방송국 투어"/>
            <p:cNvSpPr txBox="1"/>
            <p:nvPr/>
          </p:nvSpPr>
          <p:spPr>
            <a:xfrm>
              <a:off x="1133357" y="74905"/>
              <a:ext cx="2430957" cy="2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900" b="1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2박 3일 핵인싸 펭수와 함께하는 상암동 방송국 투어</a:t>
              </a:r>
            </a:p>
          </p:txBody>
        </p:sp>
        <p:sp>
          <p:nvSpPr>
            <p:cNvPr id="224" name="1인 59,900원"/>
            <p:cNvSpPr txBox="1"/>
            <p:nvPr/>
          </p:nvSpPr>
          <p:spPr>
            <a:xfrm>
              <a:off x="3391234" y="517254"/>
              <a:ext cx="532578" cy="18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6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225" name="#맛집 #서울 #시티투어 #인싸투어"/>
            <p:cNvSpPr txBox="1"/>
            <p:nvPr/>
          </p:nvSpPr>
          <p:spPr>
            <a:xfrm>
              <a:off x="1162391" y="486922"/>
              <a:ext cx="1671869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230" name="그룹 64"/>
          <p:cNvGrpSpPr/>
          <p:nvPr/>
        </p:nvGrpSpPr>
        <p:grpSpPr>
          <a:xfrm>
            <a:off x="2205781" y="1524184"/>
            <a:ext cx="302048" cy="173100"/>
            <a:chOff x="0" y="0"/>
            <a:chExt cx="302046" cy="173099"/>
          </a:xfrm>
        </p:grpSpPr>
        <p:sp>
          <p:nvSpPr>
            <p:cNvPr id="227" name="직선 연결선 65"/>
            <p:cNvSpPr/>
            <p:nvPr/>
          </p:nvSpPr>
          <p:spPr>
            <a:xfrm>
              <a:off x="0" y="-1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직선 연결선 66"/>
            <p:cNvSpPr/>
            <p:nvPr/>
          </p:nvSpPr>
          <p:spPr>
            <a:xfrm>
              <a:off x="0" y="81993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직선 연결선 67"/>
            <p:cNvSpPr/>
            <p:nvPr/>
          </p:nvSpPr>
          <p:spPr>
            <a:xfrm>
              <a:off x="0" y="173099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33" name="타원 29"/>
          <p:cNvGrpSpPr/>
          <p:nvPr/>
        </p:nvGrpSpPr>
        <p:grpSpPr>
          <a:xfrm>
            <a:off x="1821689" y="1235339"/>
            <a:ext cx="379799" cy="370836"/>
            <a:chOff x="-1" y="-1"/>
            <a:chExt cx="379798" cy="370835"/>
          </a:xfrm>
        </p:grpSpPr>
        <p:sp>
          <p:nvSpPr>
            <p:cNvPr id="23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2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234" name="그림 68" descr="그림 68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 flipH="1">
            <a:off x="5874615" y="1415834"/>
            <a:ext cx="324293" cy="32429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직사각형 4"/>
          <p:cNvSpPr/>
          <p:nvPr/>
        </p:nvSpPr>
        <p:spPr>
          <a:xfrm>
            <a:off x="3631474" y="1554393"/>
            <a:ext cx="1201784" cy="3835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메인로고</a:t>
            </a:r>
          </a:p>
        </p:txBody>
      </p:sp>
      <p:grpSp>
        <p:nvGrpSpPr>
          <p:cNvPr id="238" name="타원 31"/>
          <p:cNvGrpSpPr/>
          <p:nvPr/>
        </p:nvGrpSpPr>
        <p:grpSpPr>
          <a:xfrm>
            <a:off x="6075699" y="1153344"/>
            <a:ext cx="379799" cy="370837"/>
            <a:chOff x="-1" y="-1"/>
            <a:chExt cx="379798" cy="370835"/>
          </a:xfrm>
        </p:grpSpPr>
        <p:sp>
          <p:nvSpPr>
            <p:cNvPr id="2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37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1310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표 5"/>
          <p:cNvGraphicFramePr/>
          <p:nvPr>
            <p:extLst>
              <p:ext uri="{D42A27DB-BD31-4B8C-83A1-F6EECF244321}">
                <p14:modId xmlns:p14="http://schemas.microsoft.com/office/powerpoint/2010/main" xmlns="" val="2704029365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</a:rPr>
                        <a:t>YS – P – 018</a:t>
                      </a:r>
                      <a:endParaRPr dirty="0"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4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7" name="타원 31"/>
          <p:cNvGrpSpPr/>
          <p:nvPr/>
        </p:nvGrpSpPr>
        <p:grpSpPr>
          <a:xfrm>
            <a:off x="12521084" y="4649596"/>
            <a:ext cx="379799" cy="370837"/>
            <a:chOff x="-1" y="0"/>
            <a:chExt cx="379798" cy="370835"/>
          </a:xfrm>
        </p:grpSpPr>
        <p:sp>
          <p:nvSpPr>
            <p:cNvPr id="24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6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48" name="펭수2.jpg" descr="펭수2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93096" y="1845598"/>
            <a:ext cx="4997498" cy="233475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59,900원 / 1인"/>
          <p:cNvSpPr txBox="1"/>
          <p:nvPr/>
        </p:nvSpPr>
        <p:spPr>
          <a:xfrm>
            <a:off x="5782257" y="1440813"/>
            <a:ext cx="151648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59,900원 / 1인</a:t>
            </a:r>
          </a:p>
        </p:txBody>
      </p:sp>
      <p:grpSp>
        <p:nvGrpSpPr>
          <p:cNvPr id="252" name="예약하기"/>
          <p:cNvGrpSpPr/>
          <p:nvPr/>
        </p:nvGrpSpPr>
        <p:grpSpPr>
          <a:xfrm>
            <a:off x="5765800" y="2837696"/>
            <a:ext cx="1760360" cy="569933"/>
            <a:chOff x="0" y="0"/>
            <a:chExt cx="1760359" cy="569932"/>
          </a:xfrm>
        </p:grpSpPr>
        <p:sp>
          <p:nvSpPr>
            <p:cNvPr id="250" name="직사각형"/>
            <p:cNvSpPr/>
            <p:nvPr/>
          </p:nvSpPr>
          <p:spPr>
            <a:xfrm>
              <a:off x="0" y="-1"/>
              <a:ext cx="1760360" cy="569934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1" name="예약하기"/>
            <p:cNvSpPr txBox="1"/>
            <p:nvPr/>
          </p:nvSpPr>
          <p:spPr>
            <a:xfrm>
              <a:off x="0" y="105898"/>
              <a:ext cx="1760360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255" name="찜하기"/>
          <p:cNvGrpSpPr/>
          <p:nvPr/>
        </p:nvGrpSpPr>
        <p:grpSpPr>
          <a:xfrm>
            <a:off x="5765800" y="3475852"/>
            <a:ext cx="1760360" cy="569933"/>
            <a:chOff x="0" y="0"/>
            <a:chExt cx="1760359" cy="569932"/>
          </a:xfrm>
        </p:grpSpPr>
        <p:sp>
          <p:nvSpPr>
            <p:cNvPr id="253" name="직사각형"/>
            <p:cNvSpPr/>
            <p:nvPr/>
          </p:nvSpPr>
          <p:spPr>
            <a:xfrm>
              <a:off x="0" y="-1"/>
              <a:ext cx="1760360" cy="569934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4" name="찜하기"/>
            <p:cNvSpPr txBox="1"/>
            <p:nvPr/>
          </p:nvSpPr>
          <p:spPr>
            <a:xfrm>
              <a:off x="0" y="105898"/>
              <a:ext cx="1760360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258" name="&lt;여행 관련 상세정보&gt;…"/>
          <p:cNvGrpSpPr/>
          <p:nvPr/>
        </p:nvGrpSpPr>
        <p:grpSpPr>
          <a:xfrm>
            <a:off x="364746" y="4242551"/>
            <a:ext cx="7541039" cy="1526734"/>
            <a:chOff x="0" y="0"/>
            <a:chExt cx="7541037" cy="1526733"/>
          </a:xfrm>
        </p:grpSpPr>
        <p:sp>
          <p:nvSpPr>
            <p:cNvPr id="256" name="직사각형"/>
            <p:cNvSpPr/>
            <p:nvPr/>
          </p:nvSpPr>
          <p:spPr>
            <a:xfrm>
              <a:off x="-1" y="-1"/>
              <a:ext cx="7541039" cy="152673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57" name="&lt;여행 관련 상세정보&gt;…"/>
            <p:cNvSpPr txBox="1"/>
            <p:nvPr/>
          </p:nvSpPr>
          <p:spPr>
            <a:xfrm>
              <a:off x="-1" y="134838"/>
              <a:ext cx="7541039" cy="12570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&lt;여행 관련 상세정보&gt;</a:t>
              </a: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스케쥴, 이동수단 안내, 예약관련 주의사항, 준비할 사항 등 </a:t>
              </a:r>
            </a:p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세부적인 내용이 텍스트로 삽입.</a:t>
              </a:r>
            </a:p>
          </p:txBody>
        </p:sp>
      </p:grpSp>
      <p:sp>
        <p:nvSpPr>
          <p:cNvPr id="259" name="캘린더"/>
          <p:cNvSpPr/>
          <p:nvPr/>
        </p:nvSpPr>
        <p:spPr>
          <a:xfrm>
            <a:off x="5521007" y="2078494"/>
            <a:ext cx="584935" cy="526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62" name="날짜 조회"/>
          <p:cNvGrpSpPr/>
          <p:nvPr/>
        </p:nvGrpSpPr>
        <p:grpSpPr>
          <a:xfrm>
            <a:off x="6471699" y="2043607"/>
            <a:ext cx="1270002" cy="596513"/>
            <a:chOff x="0" y="0"/>
            <a:chExt cx="1270001" cy="596511"/>
          </a:xfrm>
        </p:grpSpPr>
        <p:sp>
          <p:nvSpPr>
            <p:cNvPr id="260" name="직사각형"/>
            <p:cNvSpPr/>
            <p:nvPr/>
          </p:nvSpPr>
          <p:spPr>
            <a:xfrm>
              <a:off x="-1" y="0"/>
              <a:ext cx="1270003" cy="59651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1" name="날짜 조회"/>
            <p:cNvSpPr txBox="1"/>
            <p:nvPr/>
          </p:nvSpPr>
          <p:spPr>
            <a:xfrm>
              <a:off x="-1" y="104834"/>
              <a:ext cx="1270003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날짜 조회</a:t>
              </a:r>
            </a:p>
          </p:txBody>
        </p:sp>
      </p:grpSp>
      <p:grpSp>
        <p:nvGrpSpPr>
          <p:cNvPr id="265" name="타원 29"/>
          <p:cNvGrpSpPr/>
          <p:nvPr/>
        </p:nvGrpSpPr>
        <p:grpSpPr>
          <a:xfrm>
            <a:off x="3869708" y="358897"/>
            <a:ext cx="379799" cy="370837"/>
            <a:chOff x="-1" y="0"/>
            <a:chExt cx="379798" cy="370835"/>
          </a:xfrm>
        </p:grpSpPr>
        <p:sp>
          <p:nvSpPr>
            <p:cNvPr id="263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4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8" name="타원 29"/>
          <p:cNvGrpSpPr/>
          <p:nvPr/>
        </p:nvGrpSpPr>
        <p:grpSpPr>
          <a:xfrm>
            <a:off x="288753" y="4080192"/>
            <a:ext cx="379799" cy="370837"/>
            <a:chOff x="-1" y="0"/>
            <a:chExt cx="379798" cy="370835"/>
          </a:xfrm>
        </p:grpSpPr>
        <p:sp>
          <p:nvSpPr>
            <p:cNvPr id="26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6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71" name="타원 29"/>
          <p:cNvGrpSpPr/>
          <p:nvPr/>
        </p:nvGrpSpPr>
        <p:grpSpPr>
          <a:xfrm>
            <a:off x="137213" y="1922383"/>
            <a:ext cx="379800" cy="370837"/>
            <a:chOff x="-1" y="0"/>
            <a:chExt cx="379798" cy="370835"/>
          </a:xfrm>
        </p:grpSpPr>
        <p:sp>
          <p:nvSpPr>
            <p:cNvPr id="2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72" name="화살표"/>
          <p:cNvSpPr/>
          <p:nvPr/>
        </p:nvSpPr>
        <p:spPr>
          <a:xfrm>
            <a:off x="4665309" y="2332911"/>
            <a:ext cx="443798" cy="333381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73" name="화살표"/>
          <p:cNvSpPr/>
          <p:nvPr/>
        </p:nvSpPr>
        <p:spPr>
          <a:xfrm flipH="1">
            <a:off x="105215" y="2332911"/>
            <a:ext cx="443797" cy="333381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74" name="직사각형"/>
          <p:cNvSpPr/>
          <p:nvPr/>
        </p:nvSpPr>
        <p:spPr>
          <a:xfrm>
            <a:off x="5390760" y="1386576"/>
            <a:ext cx="2510441" cy="276032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77" name="타원 29"/>
          <p:cNvGrpSpPr/>
          <p:nvPr/>
        </p:nvGrpSpPr>
        <p:grpSpPr>
          <a:xfrm>
            <a:off x="5257705" y="1474759"/>
            <a:ext cx="379799" cy="370837"/>
            <a:chOff x="-1" y="0"/>
            <a:chExt cx="379798" cy="370835"/>
          </a:xfrm>
        </p:grpSpPr>
        <p:sp>
          <p:nvSpPr>
            <p:cNvPr id="27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0" name="회원의 관심사에 맞는 또 다른 가이드 상품 추천"/>
          <p:cNvGrpSpPr/>
          <p:nvPr/>
        </p:nvGrpSpPr>
        <p:grpSpPr>
          <a:xfrm>
            <a:off x="363201" y="5864935"/>
            <a:ext cx="7544129" cy="696893"/>
            <a:chOff x="0" y="0"/>
            <a:chExt cx="7544127" cy="696892"/>
          </a:xfrm>
        </p:grpSpPr>
        <p:sp>
          <p:nvSpPr>
            <p:cNvPr id="278" name="직사각형"/>
            <p:cNvSpPr/>
            <p:nvPr/>
          </p:nvSpPr>
          <p:spPr>
            <a:xfrm>
              <a:off x="-1" y="0"/>
              <a:ext cx="7544129" cy="6968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9" name="이용 고객 평점 및 후기"/>
            <p:cNvSpPr txBox="1"/>
            <p:nvPr/>
          </p:nvSpPr>
          <p:spPr>
            <a:xfrm>
              <a:off x="-1" y="155025"/>
              <a:ext cx="7544129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283" name="타원 29"/>
          <p:cNvGrpSpPr/>
          <p:nvPr/>
        </p:nvGrpSpPr>
        <p:grpSpPr>
          <a:xfrm>
            <a:off x="288753" y="5676408"/>
            <a:ext cx="379799" cy="370837"/>
            <a:chOff x="-1" y="0"/>
            <a:chExt cx="379798" cy="370835"/>
          </a:xfrm>
        </p:grpSpPr>
        <p:sp>
          <p:nvSpPr>
            <p:cNvPr id="28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84" name="2박 3일 핵인싸 펭수와 함께하는 상암동 방송국 투어"/>
          <p:cNvSpPr txBox="1"/>
          <p:nvPr/>
        </p:nvSpPr>
        <p:spPr>
          <a:xfrm>
            <a:off x="192835" y="1414926"/>
            <a:ext cx="5009251" cy="34607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xmlns="" val="137814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표 5"/>
          <p:cNvGraphicFramePr/>
          <p:nvPr>
            <p:extLst>
              <p:ext uri="{D42A27DB-BD31-4B8C-83A1-F6EECF244321}">
                <p14:modId xmlns:p14="http://schemas.microsoft.com/office/powerpoint/2010/main" xmlns="" val="4103959346"/>
              </p:ext>
            </p:extLst>
          </p:nvPr>
        </p:nvGraphicFramePr>
        <p:xfrm>
          <a:off x="131601" y="115758"/>
          <a:ext cx="3313726" cy="944880"/>
        </p:xfrm>
        <a:graphic>
          <a:graphicData uri="http://schemas.openxmlformats.org/drawingml/2006/table">
            <a:tbl>
              <a:tblPr firstRow="1" band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YS – M – 018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 smtClean="0"/>
                        <a:t>가이드</a:t>
                      </a:r>
                      <a:r>
                        <a:rPr sz="1400" dirty="0" smtClean="0"/>
                        <a:t> </a:t>
                      </a:r>
                      <a:r>
                        <a:rPr sz="1400" dirty="0" err="1" smtClean="0"/>
                        <a:t>매칭</a:t>
                      </a:r>
                      <a:r>
                        <a:rPr lang="en-US" sz="1400" dirty="0" smtClean="0"/>
                        <a:t> </a:t>
                      </a:r>
                      <a:r>
                        <a:rPr lang="ko-KR" altLang="en-US" sz="1400" dirty="0" smtClean="0"/>
                        <a:t>상세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 bandRow="1"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9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메인 메뉴 아이콘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클릭 시 왼쪽에서 슬라이드로 메인 메뉴가 활성화됨.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사진 스크롤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화살표 클릭이나 사진 스크롤 시 다음 사진이 노출됨.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예약하기</a:t>
                      </a:r>
                    </a:p>
                    <a:p>
                      <a:pPr algn="l">
                        <a:defRPr sz="1500"/>
                      </a:pPr>
                      <a:r>
                        <a:t>- 예약하기는 모바일 웹에서 상하로 스크롤 하여도 고정된 위치에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93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29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2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94" name="직사각형 1"/>
          <p:cNvSpPr/>
          <p:nvPr/>
        </p:nvSpPr>
        <p:spPr>
          <a:xfrm>
            <a:off x="1965337" y="1289958"/>
            <a:ext cx="4380414" cy="533547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98" name="그룹 64"/>
          <p:cNvGrpSpPr/>
          <p:nvPr/>
        </p:nvGrpSpPr>
        <p:grpSpPr>
          <a:xfrm>
            <a:off x="2205781" y="1524184"/>
            <a:ext cx="302048" cy="173100"/>
            <a:chOff x="0" y="0"/>
            <a:chExt cx="302046" cy="173099"/>
          </a:xfrm>
        </p:grpSpPr>
        <p:sp>
          <p:nvSpPr>
            <p:cNvPr id="295" name="직선 연결선 65"/>
            <p:cNvSpPr/>
            <p:nvPr/>
          </p:nvSpPr>
          <p:spPr>
            <a:xfrm>
              <a:off x="0" y="-1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직선 연결선 66"/>
            <p:cNvSpPr/>
            <p:nvPr/>
          </p:nvSpPr>
          <p:spPr>
            <a:xfrm>
              <a:off x="0" y="81993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직선 연결선 67"/>
            <p:cNvSpPr/>
            <p:nvPr/>
          </p:nvSpPr>
          <p:spPr>
            <a:xfrm>
              <a:off x="0" y="173099"/>
              <a:ext cx="302048" cy="1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1" name="타원 29"/>
          <p:cNvGrpSpPr/>
          <p:nvPr/>
        </p:nvGrpSpPr>
        <p:grpSpPr>
          <a:xfrm>
            <a:off x="1821689" y="1235339"/>
            <a:ext cx="379799" cy="370836"/>
            <a:chOff x="-1" y="-1"/>
            <a:chExt cx="379798" cy="370835"/>
          </a:xfrm>
        </p:grpSpPr>
        <p:sp>
          <p:nvSpPr>
            <p:cNvPr id="29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302" name="그림 68" descr="그림 68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5874615" y="1415834"/>
            <a:ext cx="324293" cy="32429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직사각형 4"/>
          <p:cNvSpPr/>
          <p:nvPr/>
        </p:nvSpPr>
        <p:spPr>
          <a:xfrm>
            <a:off x="3631474" y="1554393"/>
            <a:ext cx="1201784" cy="3835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메인로고</a:t>
            </a:r>
          </a:p>
        </p:txBody>
      </p:sp>
      <p:sp>
        <p:nvSpPr>
          <p:cNvPr id="304" name="2박 3일 핵인싸 펭수와 함께하는 상암동 방송국 투어"/>
          <p:cNvSpPr txBox="1"/>
          <p:nvPr/>
        </p:nvSpPr>
        <p:spPr>
          <a:xfrm>
            <a:off x="2226759" y="2117726"/>
            <a:ext cx="3857570" cy="29463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2박 3일 핵인싸 펭수와 함께하는 상암동 방송국 투어</a:t>
            </a:r>
          </a:p>
        </p:txBody>
      </p:sp>
      <p:sp>
        <p:nvSpPr>
          <p:cNvPr id="305" name="59,900원 / 1인"/>
          <p:cNvSpPr txBox="1"/>
          <p:nvPr/>
        </p:nvSpPr>
        <p:spPr>
          <a:xfrm>
            <a:off x="2392397" y="6174709"/>
            <a:ext cx="1136864" cy="31889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59,900원 / 1인</a:t>
            </a:r>
          </a:p>
        </p:txBody>
      </p:sp>
      <p:grpSp>
        <p:nvGrpSpPr>
          <p:cNvPr id="309" name="그룹 3"/>
          <p:cNvGrpSpPr/>
          <p:nvPr/>
        </p:nvGrpSpPr>
        <p:grpSpPr>
          <a:xfrm>
            <a:off x="2041339" y="2587220"/>
            <a:ext cx="4194955" cy="1603207"/>
            <a:chOff x="0" y="0"/>
            <a:chExt cx="4194954" cy="1603206"/>
          </a:xfrm>
        </p:grpSpPr>
        <p:pic>
          <p:nvPicPr>
            <p:cNvPr id="306" name="펭수2.jpg" descr="펭수2.jp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72494" y="0"/>
              <a:ext cx="4122461" cy="1603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7" name="화살표"/>
            <p:cNvSpPr/>
            <p:nvPr/>
          </p:nvSpPr>
          <p:spPr>
            <a:xfrm>
              <a:off x="3761644" y="467628"/>
              <a:ext cx="366092" cy="319916"/>
            </a:xfrm>
            <a:prstGeom prst="rightArrow">
              <a:avLst>
                <a:gd name="adj1" fmla="val 32000"/>
                <a:gd name="adj2" fmla="val 85197"/>
              </a:avLst>
            </a:prstGeom>
            <a:solidFill>
              <a:srgbClr val="FDF350"/>
            </a:solidFill>
            <a:ln w="25400" cap="flat">
              <a:solidFill>
                <a:srgbClr val="FBFD5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08" name="화살표"/>
            <p:cNvSpPr/>
            <p:nvPr/>
          </p:nvSpPr>
          <p:spPr>
            <a:xfrm flipH="1">
              <a:off x="-1" y="467628"/>
              <a:ext cx="366092" cy="319916"/>
            </a:xfrm>
            <a:prstGeom prst="rightArrow">
              <a:avLst>
                <a:gd name="adj1" fmla="val 32000"/>
                <a:gd name="adj2" fmla="val 85197"/>
              </a:avLst>
            </a:prstGeom>
            <a:solidFill>
              <a:srgbClr val="FDF350"/>
            </a:solidFill>
            <a:ln w="25400" cap="flat">
              <a:solidFill>
                <a:srgbClr val="FBFD5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</p:grpSp>
      <p:grpSp>
        <p:nvGrpSpPr>
          <p:cNvPr id="312" name="&lt;여행 관련 상세정보&gt;…"/>
          <p:cNvGrpSpPr/>
          <p:nvPr/>
        </p:nvGrpSpPr>
        <p:grpSpPr>
          <a:xfrm>
            <a:off x="2146898" y="4275328"/>
            <a:ext cx="4039834" cy="878140"/>
            <a:chOff x="0" y="0"/>
            <a:chExt cx="4039832" cy="878139"/>
          </a:xfrm>
        </p:grpSpPr>
        <p:sp>
          <p:nvSpPr>
            <p:cNvPr id="310" name="직사각형"/>
            <p:cNvSpPr/>
            <p:nvPr/>
          </p:nvSpPr>
          <p:spPr>
            <a:xfrm>
              <a:off x="-1" y="-1"/>
              <a:ext cx="4039834" cy="878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1" name="&lt;여행 관련 상세정보&gt;…"/>
            <p:cNvSpPr txBox="1"/>
            <p:nvPr/>
          </p:nvSpPr>
          <p:spPr>
            <a:xfrm>
              <a:off x="-1" y="107601"/>
              <a:ext cx="4039834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&lt;여행 관련 상세정보&gt;</a:t>
              </a:r>
            </a:p>
            <a:p>
              <a:pPr algn="ctr">
                <a:defRPr sz="1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스케쥴, 이동수단 안내, 예약관련 주의사항, 준비할 사항 등 </a:t>
              </a:r>
            </a:p>
            <a:p>
              <a:pPr algn="ctr">
                <a:defRPr sz="12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세부적인 내용이 텍스트로 삽입.</a:t>
              </a:r>
            </a:p>
          </p:txBody>
        </p:sp>
      </p:grpSp>
      <p:grpSp>
        <p:nvGrpSpPr>
          <p:cNvPr id="315" name="회원의 관심사에 맞는 또 다른 가이드 상품 추천"/>
          <p:cNvGrpSpPr/>
          <p:nvPr/>
        </p:nvGrpSpPr>
        <p:grpSpPr>
          <a:xfrm>
            <a:off x="2145868" y="5262315"/>
            <a:ext cx="4041488" cy="719897"/>
            <a:chOff x="0" y="0"/>
            <a:chExt cx="4041487" cy="719895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4041489" cy="71989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4" name="이용 고객 평점 및 후기"/>
            <p:cNvSpPr txBox="1"/>
            <p:nvPr/>
          </p:nvSpPr>
          <p:spPr>
            <a:xfrm>
              <a:off x="-1" y="218979"/>
              <a:ext cx="4041489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이용 고객 평점 및 후기</a:t>
              </a:r>
            </a:p>
          </p:txBody>
        </p:sp>
      </p:grpSp>
      <p:sp>
        <p:nvSpPr>
          <p:cNvPr id="316" name="직사각형 5"/>
          <p:cNvSpPr/>
          <p:nvPr/>
        </p:nvSpPr>
        <p:spPr>
          <a:xfrm>
            <a:off x="4014651" y="6143717"/>
            <a:ext cx="2184257" cy="383537"/>
          </a:xfrm>
          <a:prstGeom prst="rect">
            <a:avLst/>
          </a:prstGeom>
          <a:solidFill>
            <a:srgbClr val="9DC3E6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예약하기</a:t>
            </a:r>
          </a:p>
        </p:txBody>
      </p:sp>
      <p:grpSp>
        <p:nvGrpSpPr>
          <p:cNvPr id="319" name="타원 29"/>
          <p:cNvGrpSpPr/>
          <p:nvPr/>
        </p:nvGrpSpPr>
        <p:grpSpPr>
          <a:xfrm>
            <a:off x="1956954" y="2728804"/>
            <a:ext cx="379799" cy="370837"/>
            <a:chOff x="-1" y="-1"/>
            <a:chExt cx="379798" cy="370835"/>
          </a:xfrm>
        </p:grpSpPr>
        <p:sp>
          <p:nvSpPr>
            <p:cNvPr id="317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18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22" name="타원 29"/>
          <p:cNvGrpSpPr/>
          <p:nvPr/>
        </p:nvGrpSpPr>
        <p:grpSpPr>
          <a:xfrm>
            <a:off x="3786813" y="5942120"/>
            <a:ext cx="379799" cy="370837"/>
            <a:chOff x="-1" y="-1"/>
            <a:chExt cx="379798" cy="370835"/>
          </a:xfrm>
        </p:grpSpPr>
        <p:sp>
          <p:nvSpPr>
            <p:cNvPr id="320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21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09315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xmlns="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/>
                        <a:t>Q &amp; A </a:t>
                      </a:r>
                      <a:r>
                        <a:rPr lang="ko-KR" altLang="en-US" sz="1500" u="none" strike="noStrike" cap="none" dirty="0" smtClean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/>
                <a:gridCol w="931825"/>
                <a:gridCol w="931825"/>
                <a:gridCol w="837850"/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9091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0"/>
          <p:cNvGraphicFramePr/>
          <p:nvPr>
            <p:extLst>
              <p:ext uri="{D42A27DB-BD31-4B8C-83A1-F6EECF244321}">
                <p14:modId xmlns:p14="http://schemas.microsoft.com/office/powerpoint/2010/main" xmlns="" val="391830968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M – 019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Q &amp; A </a:t>
                      </a:r>
                      <a:r>
                        <a:rPr lang="ko-KR" altLang="en-US" sz="1500" dirty="0" smtClean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Google Shape;184;p2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" name="Google Shape;185;p2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" name="Google Shape;186;p20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관리자 답변이 있을 경우 화살표 표시, 없을경우 공란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글쓰기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글쓰기 페이지로 이동</a:t>
                      </a:r>
                      <a:endParaRPr sz="1300" b="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스크롤 할때 함께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" name="Google Shape;187;p20"/>
          <p:cNvSpPr/>
          <p:nvPr/>
        </p:nvSpPr>
        <p:spPr>
          <a:xfrm>
            <a:off x="131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926078" y="1766206"/>
            <a:ext cx="2573235" cy="43973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rot="5400000">
            <a:off x="2983176" y="1908620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3167669" y="1853693"/>
            <a:ext cx="13846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&amp; A 게시판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p20"/>
          <p:cNvGraphicFramePr/>
          <p:nvPr/>
        </p:nvGraphicFramePr>
        <p:xfrm>
          <a:off x="2999100" y="2251087"/>
          <a:ext cx="2417625" cy="3693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7625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결제가 안됩니다 ㅠ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2020.01.14</a:t>
                      </a:r>
                      <a:endParaRPr sz="800" b="0" i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점검은 언제 끝나나요?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A5A5A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2020.01.14</a:t>
                      </a:r>
                      <a:endParaRPr sz="800" b="0" i="0" u="none" strike="noStrike" cap="none">
                        <a:solidFill>
                          <a:srgbClr val="A5A5A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2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92" name="Google Shape;192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999101" y="2317046"/>
            <a:ext cx="234572" cy="2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3164060" y="2308337"/>
            <a:ext cx="12634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rPr>
              <a:t>검색어를 입력하세요</a:t>
            </a:r>
            <a:endParaRPr sz="900" b="0" i="0" u="none" strike="noStrike" cap="none">
              <a:solidFill>
                <a:srgbClr val="AEAB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4959927" y="2298574"/>
            <a:ext cx="456805" cy="2221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30694" y="3130009"/>
            <a:ext cx="222358" cy="16676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4876800" y="5848916"/>
            <a:ext cx="539931" cy="22212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sz="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584200" y="2641400"/>
            <a:ext cx="326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541749" y="5815675"/>
            <a:ext cx="326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727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사용자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17"/>
          <p:cNvGraphicFramePr/>
          <p:nvPr>
            <p:extLst>
              <p:ext uri="{D42A27DB-BD31-4B8C-83A1-F6EECF244321}">
                <p14:modId xmlns:p14="http://schemas.microsoft.com/office/powerpoint/2010/main" xmlns="" val="310778272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/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p1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8" name="Google Shape;98;p17"/>
          <p:cNvSpPr/>
          <p:nvPr/>
        </p:nvSpPr>
        <p:spPr>
          <a:xfrm>
            <a:off x="8013727" y="3606050"/>
            <a:ext cx="3243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2194560" y="3091747"/>
          <a:ext cx="5819150" cy="147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가입 및 탈퇴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0" name="Google Shape;100;p17"/>
          <p:cNvSpPr/>
          <p:nvPr/>
        </p:nvSpPr>
        <p:spPr>
          <a:xfrm>
            <a:off x="2140719" y="2671665"/>
            <a:ext cx="64472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FAQ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4" name="Google Shape;104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063" y="3650336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063" y="3972314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063" y="4308435"/>
            <a:ext cx="266737" cy="200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7"/>
          <p:cNvGraphicFramePr/>
          <p:nvPr/>
        </p:nvGraphicFramePr>
        <p:xfrm>
          <a:off x="2194560" y="4779502"/>
          <a:ext cx="5819150" cy="132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8" name="Google Shape;108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746" y="5183945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746" y="5505923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38746" y="5842044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274421" y="3722355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8486185" y="1289956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고객센터 카테고리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글자색 변화 및 음영표시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화살표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답변 내용이 동일 페이지, 질문 하단에 표시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29000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18"/>
          <p:cNvGraphicFramePr/>
          <p:nvPr>
            <p:extLst>
              <p:ext uri="{D42A27DB-BD31-4B8C-83A1-F6EECF244321}">
                <p14:modId xmlns:p14="http://schemas.microsoft.com/office/powerpoint/2010/main" xmlns="" val="123380680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M – 020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Google Shape;162;p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18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2926078" y="1766206"/>
            <a:ext cx="2573235" cy="43973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 rot="5400000">
            <a:off x="2983176" y="1908620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3167669" y="1853693"/>
            <a:ext cx="1384663" cy="27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7" name="Google Shape;167;p18"/>
          <p:cNvGraphicFramePr/>
          <p:nvPr/>
        </p:nvGraphicFramePr>
        <p:xfrm>
          <a:off x="2981682" y="2251087"/>
          <a:ext cx="2482800" cy="1353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82800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chemeClr val="dk1"/>
                          </a:solidFill>
                        </a:rPr>
                        <a:t>가입 및 탈퇴</a:t>
                      </a: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8" name="Google Shape;168;p18"/>
          <p:cNvGraphicFramePr/>
          <p:nvPr/>
        </p:nvGraphicFramePr>
        <p:xfrm>
          <a:off x="2957054" y="3865100"/>
          <a:ext cx="2507425" cy="1216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7425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9" name="Google Shape;169;p18"/>
          <p:cNvGraphicFramePr/>
          <p:nvPr/>
        </p:nvGraphicFramePr>
        <p:xfrm>
          <a:off x="2957053" y="5371456"/>
          <a:ext cx="2507425" cy="615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07425"/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chemeClr val="dk1"/>
                          </a:solidFill>
                        </a:rPr>
                        <a:t>여행메이트</a:t>
                      </a:r>
                      <a:endParaRPr sz="9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여행메이트 서비스는 무엇인가요?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70" name="Google Shape;170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2785438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3134445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3418811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4274698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4617502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4901820"/>
            <a:ext cx="222358" cy="1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9033" y="5772649"/>
            <a:ext cx="222358" cy="1667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p18"/>
          <p:cNvGraphicFramePr/>
          <p:nvPr/>
        </p:nvGraphicFramePr>
        <p:xfrm>
          <a:off x="8509686" y="1289960"/>
          <a:ext cx="3491800" cy="132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화살표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답변 내용이 동일 페이지, 질문 하단에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p18"/>
          <p:cNvSpPr/>
          <p:nvPr/>
        </p:nvSpPr>
        <p:spPr>
          <a:xfrm>
            <a:off x="5552475" y="2724525"/>
            <a:ext cx="3186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0773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c68b47574_0_30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0" name="Google Shape;630;g7c68b47574_0_307"/>
          <p:cNvGraphicFramePr/>
          <p:nvPr>
            <p:extLst>
              <p:ext uri="{D42A27DB-BD31-4B8C-83A1-F6EECF244321}">
                <p14:modId xmlns:p14="http://schemas.microsoft.com/office/powerpoint/2010/main" xmlns="" val="2515015923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HT – P – 021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관리자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1" name="Google Shape;631;g7c68b47574_0_30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2" name="Google Shape;632;g7c68b47574_0_30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33" name="Google Shape;633;g7c68b47574_0_30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4" name="Google Shape;634;g7c68b47574_0_307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관리자 페이지를 통해 접속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관리자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관리자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35" name="Google Shape;635;g7c68b47574_0_307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7c68b47574_0_307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7c68b47574_0_307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7c68b47574_0_307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7c68b47574_0_307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7c68b47574_0_307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7c68b47574_0_307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7c68b47574_0_307"/>
          <p:cNvSpPr/>
          <p:nvPr/>
        </p:nvSpPr>
        <p:spPr>
          <a:xfrm>
            <a:off x="3396046" y="47658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7c68b47574_0_307"/>
          <p:cNvSpPr/>
          <p:nvPr/>
        </p:nvSpPr>
        <p:spPr>
          <a:xfrm>
            <a:off x="3240484" y="48054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9073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Google Shape;221;p21"/>
          <p:cNvGraphicFramePr/>
          <p:nvPr>
            <p:extLst>
              <p:ext uri="{D42A27DB-BD31-4B8C-83A1-F6EECF244321}">
                <p14:modId xmlns:p14="http://schemas.microsoft.com/office/powerpoint/2010/main" xmlns="" val="400204012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통계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 웹 통계</a:t>
                      </a: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p2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2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" name="Google Shape;224;p21"/>
          <p:cNvGraphicFramePr/>
          <p:nvPr/>
        </p:nvGraphicFramePr>
        <p:xfrm>
          <a:off x="8509686" y="1289960"/>
          <a:ext cx="3491800" cy="13264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Google Analytics API 적용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: 인기 페이지, 페이지뷰 수, 유입경로, 일간 방문객 등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1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Analytics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7" name="Google Shape;227;p21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가이드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리스트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28" name="Google Shape;228;p21" descr="확인 표시"/>
          <p:cNvPicPr preferRelativeResize="0"/>
          <p:nvPr/>
        </p:nvPicPr>
        <p:blipFill rotWithShape="1">
          <a:blip r:embed="rId3" cstate="print">
            <a:alphaModFix/>
          </a:blip>
          <a:srcRect t="49583"/>
          <a:stretch/>
        </p:blipFill>
        <p:spPr>
          <a:xfrm>
            <a:off x="1812419" y="3555526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9" name="Google Shape;229;p21" descr="확인 표시"/>
          <p:cNvPicPr preferRelativeResize="0"/>
          <p:nvPr/>
        </p:nvPicPr>
        <p:blipFill rotWithShape="1">
          <a:blip r:embed="rId3" cstate="print">
            <a:alphaModFix/>
          </a:blip>
          <a:srcRect t="49583"/>
          <a:stretch/>
        </p:blipFill>
        <p:spPr>
          <a:xfrm>
            <a:off x="1812419" y="4210669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0" name="Google Shape;230;p21" descr="확인 표시"/>
          <p:cNvPicPr preferRelativeResize="0"/>
          <p:nvPr/>
        </p:nvPicPr>
        <p:blipFill rotWithShape="1">
          <a:blip r:embed="rId3" cstate="print">
            <a:alphaModFix/>
          </a:blip>
          <a:srcRect t="49583"/>
          <a:stretch/>
        </p:blipFill>
        <p:spPr>
          <a:xfrm>
            <a:off x="1812419" y="487902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1" name="Google Shape;231;p21" descr="확인 표시"/>
          <p:cNvPicPr preferRelativeResize="0"/>
          <p:nvPr/>
        </p:nvPicPr>
        <p:blipFill rotWithShape="1">
          <a:blip r:embed="rId3" cstate="print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430175" y="2285131"/>
            <a:ext cx="5636034" cy="3689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666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xmlns="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946325"/>
                <a:gridCol w="2209425"/>
                <a:gridCol w="852525"/>
                <a:gridCol w="948925"/>
                <a:gridCol w="366550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66517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xmlns="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/>
                        <a:t>Q &amp; A </a:t>
                      </a:r>
                      <a:r>
                        <a:rPr lang="ko-KR" altLang="en-US" sz="1500" u="none" strike="noStrike" cap="none" dirty="0" smtClean="0"/>
                        <a:t>게시판 관리</a:t>
                      </a:r>
                      <a:endParaRPr lang="ko-KR" altLang="en-US"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946325"/>
                <a:gridCol w="2209425"/>
                <a:gridCol w="852525"/>
                <a:gridCol w="665200"/>
                <a:gridCol w="650275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답변완료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 cstate="print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 cstate="print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 cstate="print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 cstate="print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 cstate="print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 cstate="print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090849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xmlns="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/>
                        <a:t>FAQ </a:t>
                      </a:r>
                      <a:r>
                        <a:rPr lang="ko-KR" altLang="en-US" sz="1500" u="none" strike="noStrike" cap="none" dirty="0" smtClean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946325"/>
                <a:gridCol w="2209425"/>
                <a:gridCol w="852525"/>
                <a:gridCol w="948925"/>
                <a:gridCol w="366550"/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 cstate="print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460907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7" name="Google Shape;137;p6"/>
          <p:cNvGraphicFramePr/>
          <p:nvPr>
            <p:extLst>
              <p:ext uri="{D42A27DB-BD31-4B8C-83A1-F6EECF244321}">
                <p14:modId xmlns:p14="http://schemas.microsoft.com/office/powerpoint/2010/main" xmlns="" val="1222108536"/>
              </p:ext>
            </p:extLst>
          </p:nvPr>
        </p:nvGraphicFramePr>
        <p:xfrm>
          <a:off x="131601" y="115759"/>
          <a:ext cx="3313750" cy="9753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34734"/>
                <a:gridCol w="1979016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KB – P – 027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여행컨텐츠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" name="Google Shape;138;p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" name="Google Shape;139;p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0" name="Google Shape;140;p6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1" name="Google Shape;141;p6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명소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해당 명소 클릭하면 해당 명소 소개하는 전문 에디터 글을 나타내게 됨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42" name="Google Shape;142;p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749029" y="1681665"/>
            <a:ext cx="7271121" cy="456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579470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6969346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HJ – P – 028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일반회원관리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3214125054"/>
              </p:ext>
            </p:extLst>
          </p:nvPr>
        </p:nvGraphicFramePr>
        <p:xfrm>
          <a:off x="8616280" y="1695738"/>
          <a:ext cx="2952328" cy="356399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smtClean="0"/>
                        <a:t>회원 삭제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회원에 대한 모든 기록 삭제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smtClean="0"/>
                        <a:t>선택회원 </a:t>
                      </a: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조회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선택한 회원의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ko-KR" altLang="en-US" sz="1300" b="0" u="none" strike="noStrike" cap="none" dirty="0" smtClean="0"/>
                        <a:t> 모두 조회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선택회원 </a:t>
                      </a:r>
                      <a:r>
                        <a:rPr lang="ko-KR" altLang="en-US" sz="1500" b="1" u="none" strike="noStrike" cap="none" dirty="0" err="1" smtClean="0"/>
                        <a:t>댓글</a:t>
                      </a:r>
                      <a:r>
                        <a:rPr lang="ko-KR" altLang="en-US" sz="1500" b="1" u="none" strike="noStrike" cap="none" dirty="0" smtClean="0"/>
                        <a:t> 조회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 선택한 회원의 </a:t>
                      </a:r>
                      <a:r>
                        <a:rPr lang="ko-KR" altLang="en-US" sz="1300" b="0" u="none" strike="noStrike" cap="none" dirty="0" err="1" smtClean="0"/>
                        <a:t>댓글</a:t>
                      </a:r>
                      <a:r>
                        <a:rPr lang="ko-KR" altLang="en-US" sz="1300" b="0" u="none" strike="noStrike" cap="none" dirty="0" smtClean="0"/>
                        <a:t> 모두 조회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371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회원검색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특정회원 검색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26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해당 회원 정보 수정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활동 제재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정보수정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2598881496"/>
              </p:ext>
            </p:extLst>
          </p:nvPr>
        </p:nvGraphicFramePr>
        <p:xfrm>
          <a:off x="214015" y="2163150"/>
          <a:ext cx="77997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게시판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여행</a:t>
                      </a:r>
                      <a:r>
                        <a:rPr lang="ko-KR" altLang="en-US" sz="1100" u="none" strike="noStrike" cap="none" baseline="0" dirty="0" smtClean="0"/>
                        <a:t> 정보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일반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가이드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통계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관리자리스트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191344" y="2612491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63139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6384032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07368" y="3717032"/>
            <a:ext cx="7416824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7368" y="3717032"/>
            <a:ext cx="74168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전체선택 </a:t>
            </a:r>
            <a:r>
              <a:rPr lang="en-US" altLang="ko-KR" dirty="0" smtClean="0">
                <a:solidFill>
                  <a:schemeClr val="tx1"/>
                </a:solidFill>
              </a:rPr>
              <a:t>| </a:t>
            </a:r>
            <a:r>
              <a:rPr lang="ko-KR" altLang="en-US" dirty="0" smtClean="0">
                <a:solidFill>
                  <a:schemeClr val="tx1"/>
                </a:solidFill>
              </a:rPr>
              <a:t>회원번호 </a:t>
            </a:r>
            <a:r>
              <a:rPr lang="en-US" altLang="ko-KR" dirty="0" smtClean="0">
                <a:solidFill>
                  <a:schemeClr val="tx1"/>
                </a:solidFill>
              </a:rPr>
              <a:t>|   ID   |  </a:t>
            </a:r>
            <a:r>
              <a:rPr lang="ko-KR" altLang="en-US" dirty="0" smtClean="0">
                <a:solidFill>
                  <a:schemeClr val="tx1"/>
                </a:solidFill>
              </a:rPr>
              <a:t>이름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닉네임  </a:t>
            </a:r>
            <a:r>
              <a:rPr lang="en-US" altLang="ko-KR" dirty="0" smtClean="0">
                <a:solidFill>
                  <a:schemeClr val="tx1"/>
                </a:solidFill>
              </a:rPr>
              <a:t>|    </a:t>
            </a:r>
            <a:r>
              <a:rPr lang="ko-KR" altLang="en-US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</a:rPr>
              <a:t>|    </a:t>
            </a:r>
            <a:r>
              <a:rPr lang="ko-KR" altLang="en-US" dirty="0" err="1" smtClean="0">
                <a:solidFill>
                  <a:schemeClr val="tx1"/>
                </a:solidFill>
              </a:rPr>
              <a:t>최근접속일자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회원정보수</a:t>
            </a:r>
            <a:r>
              <a:rPr lang="ko-KR" altLang="en-US" dirty="0">
                <a:solidFill>
                  <a:schemeClr val="tx1"/>
                </a:solidFill>
              </a:rPr>
              <a:t>정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5925" y="414908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3329" y="4492342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7536" y="4822319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07368" y="4428723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368" y="4763596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7368" y="5093573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9496" y="410611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59496" y="444265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51107" y="4755207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43944" y="4115842"/>
            <a:ext cx="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/>
              <a:t>hong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4846" y="4175424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283714" y="4167676"/>
            <a:ext cx="702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hong1234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6600056" y="4132822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9059" y="2780928"/>
            <a:ext cx="940873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회원삭제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279576" y="2780928"/>
            <a:ext cx="1780730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선택회원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100" dirty="0" smtClean="0">
                <a:solidFill>
                  <a:schemeClr val="tx1"/>
                </a:solidFill>
              </a:rPr>
              <a:t> 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23792" y="2780928"/>
            <a:ext cx="1780730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선택회원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100" dirty="0" smtClean="0">
                <a:solidFill>
                  <a:schemeClr val="tx1"/>
                </a:solidFill>
              </a:rPr>
              <a:t> 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448" y="3284984"/>
            <a:ext cx="453650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803199" y="3284984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회원검색</a:t>
            </a:r>
            <a:endParaRPr lang="ko-KR" altLang="en-US" sz="1100" dirty="0"/>
          </a:p>
        </p:txBody>
      </p:sp>
      <p:sp>
        <p:nvSpPr>
          <p:cNvPr id="56" name="직사각형 55"/>
          <p:cNvSpPr/>
          <p:nvPr/>
        </p:nvSpPr>
        <p:spPr>
          <a:xfrm>
            <a:off x="983432" y="263691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35560" y="263691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79776" y="263691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59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28048" y="40050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785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2165287994"/>
              </p:ext>
            </p:extLst>
          </p:nvPr>
        </p:nvGraphicFramePr>
        <p:xfrm>
          <a:off x="131601" y="115759"/>
          <a:ext cx="3693700" cy="9753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HJ – P – 029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일반회원관리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4241674049"/>
              </p:ext>
            </p:extLst>
          </p:nvPr>
        </p:nvGraphicFramePr>
        <p:xfrm>
          <a:off x="8544272" y="2438184"/>
          <a:ext cx="2952328" cy="202963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삭제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선택한 글 삭제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검색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ko-KR" altLang="en-US" sz="1300" b="0" u="none" strike="noStrike" cap="none" dirty="0" smtClean="0"/>
                        <a:t> 중에서 세부 검색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</a:t>
                      </a: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내용 수정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  해당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ko-KR" altLang="en-US" sz="1300" b="0" u="none" strike="noStrike" cap="none" dirty="0" smtClean="0"/>
                        <a:t> 내용 수정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2739427856"/>
              </p:ext>
            </p:extLst>
          </p:nvPr>
        </p:nvGraphicFramePr>
        <p:xfrm>
          <a:off x="214015" y="2163150"/>
          <a:ext cx="77997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게시판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여행</a:t>
                      </a:r>
                      <a:r>
                        <a:rPr lang="ko-KR" altLang="en-US" sz="1100" u="none" strike="noStrike" cap="none" baseline="0" dirty="0" smtClean="0"/>
                        <a:t> 정보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일반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가이드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통계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관리자리스트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191344" y="2612491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63139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6384032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07368" y="3717032"/>
            <a:ext cx="7416824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7368" y="3717032"/>
            <a:ext cx="74168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전체선택 </a:t>
            </a:r>
            <a:r>
              <a:rPr lang="en-US" altLang="ko-KR" dirty="0" smtClean="0">
                <a:solidFill>
                  <a:schemeClr val="tx1"/>
                </a:solidFill>
              </a:rPr>
              <a:t>|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번호 </a:t>
            </a:r>
            <a:r>
              <a:rPr lang="en-US" altLang="ko-KR" dirty="0" smtClean="0">
                <a:solidFill>
                  <a:schemeClr val="tx1"/>
                </a:solidFill>
              </a:rPr>
              <a:t>|   ID   |  </a:t>
            </a:r>
            <a:r>
              <a:rPr lang="ko-KR" altLang="en-US" dirty="0" smtClean="0">
                <a:solidFill>
                  <a:schemeClr val="tx1"/>
                </a:solidFill>
              </a:rPr>
              <a:t>이름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닉네임  </a:t>
            </a:r>
            <a:r>
              <a:rPr lang="en-US" altLang="ko-KR" dirty="0" smtClean="0">
                <a:solidFill>
                  <a:schemeClr val="tx1"/>
                </a:solidFill>
              </a:rPr>
              <a:t>|   </a:t>
            </a:r>
            <a:r>
              <a:rPr lang="ko-KR" altLang="en-US" dirty="0" err="1" smtClean="0">
                <a:solidFill>
                  <a:schemeClr val="tx1"/>
                </a:solidFill>
              </a:rPr>
              <a:t>글제목</a:t>
            </a:r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작성 시간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내용 수정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5925" y="414908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3329" y="451370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7536" y="4864264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07368" y="443711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368" y="479715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7368" y="515719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9496" y="410611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59496" y="445943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51107" y="4822319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1976" y="4149080"/>
            <a:ext cx="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/>
              <a:t>hong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927648" y="4149080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592844" y="4149080"/>
            <a:ext cx="702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hong1234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6379263" y="4132822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0670" y="2915976"/>
            <a:ext cx="982882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100" dirty="0" smtClean="0">
                <a:solidFill>
                  <a:schemeClr val="tx1"/>
                </a:solidFill>
              </a:rPr>
              <a:t> 삭제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448" y="3284984"/>
            <a:ext cx="453650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803199" y="3284984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글 검색</a:t>
            </a:r>
            <a:endParaRPr lang="ko-KR" altLang="en-US" sz="1100" dirty="0"/>
          </a:p>
        </p:txBody>
      </p:sp>
      <p:sp>
        <p:nvSpPr>
          <p:cNvPr id="56" name="직사각형 55"/>
          <p:cNvSpPr/>
          <p:nvPr/>
        </p:nvSpPr>
        <p:spPr>
          <a:xfrm>
            <a:off x="983432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59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40016" y="40050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686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3346939997"/>
              </p:ext>
            </p:extLst>
          </p:nvPr>
        </p:nvGraphicFramePr>
        <p:xfrm>
          <a:off x="131601" y="115759"/>
          <a:ext cx="3693700" cy="9753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HJ – P – 030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일반회원관리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댓글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2362253911"/>
              </p:ext>
            </p:extLst>
          </p:nvPr>
        </p:nvGraphicFramePr>
        <p:xfrm>
          <a:off x="8544272" y="2438184"/>
          <a:ext cx="2952328" cy="202963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err="1" smtClean="0"/>
                        <a:t>댓글</a:t>
                      </a:r>
                      <a:r>
                        <a:rPr lang="ko-KR" altLang="en-US" sz="1500" b="1" u="none" strike="noStrike" cap="none" dirty="0" smtClean="0"/>
                        <a:t> 삭제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선택한 글 삭제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댓글</a:t>
                      </a:r>
                      <a:r>
                        <a:rPr lang="ko-KR" altLang="en-US" sz="1500" b="1" u="none" strike="noStrike" cap="none" dirty="0" smtClean="0"/>
                        <a:t> 검색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</a:t>
                      </a:r>
                      <a:r>
                        <a:rPr lang="ko-KR" altLang="en-US" sz="1300" b="0" u="none" strike="noStrike" cap="none" dirty="0" err="1" smtClean="0"/>
                        <a:t>댓글</a:t>
                      </a:r>
                      <a:r>
                        <a:rPr lang="ko-KR" altLang="en-US" sz="1300" b="0" u="none" strike="noStrike" cap="none" dirty="0" smtClean="0"/>
                        <a:t> 중에서 세부 검색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</a:t>
                      </a:r>
                      <a:r>
                        <a:rPr lang="ko-KR" altLang="en-US" sz="1500" b="1" u="none" strike="noStrike" cap="none" dirty="0" err="1" smtClean="0"/>
                        <a:t>댓글</a:t>
                      </a:r>
                      <a:r>
                        <a:rPr lang="ko-KR" altLang="en-US" sz="1500" b="1" u="none" strike="noStrike" cap="none" dirty="0" smtClean="0"/>
                        <a:t> 내용 수정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  해당 </a:t>
                      </a:r>
                      <a:r>
                        <a:rPr lang="ko-KR" altLang="en-US" sz="1300" b="0" u="none" strike="noStrike" cap="none" dirty="0" err="1" smtClean="0"/>
                        <a:t>댓글</a:t>
                      </a:r>
                      <a:r>
                        <a:rPr lang="ko-KR" altLang="en-US" sz="1300" b="0" u="none" strike="noStrike" cap="none" dirty="0" smtClean="0"/>
                        <a:t> 내용 수정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2526317744"/>
              </p:ext>
            </p:extLst>
          </p:nvPr>
        </p:nvGraphicFramePr>
        <p:xfrm>
          <a:off x="214015" y="2163150"/>
          <a:ext cx="77997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게시판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여행</a:t>
                      </a:r>
                      <a:r>
                        <a:rPr lang="ko-KR" altLang="en-US" sz="1100" u="none" strike="noStrike" cap="none" baseline="0" dirty="0" smtClean="0"/>
                        <a:t> 정보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일반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가이드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통계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관리자리스트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191344" y="2612491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63139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6384032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07368" y="3717032"/>
            <a:ext cx="7416824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7368" y="3717032"/>
            <a:ext cx="74168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전체선택 </a:t>
            </a:r>
            <a:r>
              <a:rPr lang="en-US" altLang="ko-KR" dirty="0" smtClean="0">
                <a:solidFill>
                  <a:schemeClr val="tx1"/>
                </a:solidFill>
              </a:rPr>
              <a:t>| </a:t>
            </a:r>
            <a:r>
              <a:rPr lang="ko-KR" altLang="en-US" dirty="0" err="1" smtClean="0">
                <a:solidFill>
                  <a:schemeClr val="tx1"/>
                </a:solidFill>
              </a:rPr>
              <a:t>댓글번호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|   ID   |  </a:t>
            </a:r>
            <a:r>
              <a:rPr lang="ko-KR" altLang="en-US" dirty="0" smtClean="0">
                <a:solidFill>
                  <a:schemeClr val="tx1"/>
                </a:solidFill>
              </a:rPr>
              <a:t>이름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닉네임  </a:t>
            </a:r>
            <a:r>
              <a:rPr lang="en-US" altLang="ko-KR" dirty="0" smtClean="0">
                <a:solidFill>
                  <a:schemeClr val="tx1"/>
                </a:solidFill>
              </a:rPr>
              <a:t>|   </a:t>
            </a:r>
            <a:r>
              <a:rPr lang="ko-KR" altLang="en-US" dirty="0" smtClean="0">
                <a:solidFill>
                  <a:schemeClr val="tx1"/>
                </a:solidFill>
              </a:rPr>
              <a:t>작성 시간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dirty="0" smtClean="0">
                <a:solidFill>
                  <a:schemeClr val="tx1"/>
                </a:solidFill>
              </a:rPr>
              <a:t> 내용 수정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5925" y="414908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3329" y="451370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7536" y="4864264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07368" y="443711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368" y="479715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7368" y="5148803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43472" y="410611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43472" y="446782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43472" y="479715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919536" y="4115842"/>
            <a:ext cx="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/>
              <a:t>hong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495600" y="4149080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143672" y="4149080"/>
            <a:ext cx="702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hong1234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5303912" y="4132822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0670" y="2915976"/>
            <a:ext cx="940873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100" dirty="0" smtClean="0">
                <a:solidFill>
                  <a:schemeClr val="tx1"/>
                </a:solidFill>
              </a:rPr>
              <a:t> 삭제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448" y="3284984"/>
            <a:ext cx="453650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803199" y="3284984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글 검색</a:t>
            </a:r>
            <a:endParaRPr lang="ko-KR" altLang="en-US" sz="1100" dirty="0"/>
          </a:p>
        </p:txBody>
      </p:sp>
      <p:sp>
        <p:nvSpPr>
          <p:cNvPr id="56" name="직사각형 55"/>
          <p:cNvSpPr/>
          <p:nvPr/>
        </p:nvSpPr>
        <p:spPr>
          <a:xfrm>
            <a:off x="983432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59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231904" y="40050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4776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3759559412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HJ – P – 031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회원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1061852647"/>
              </p:ext>
            </p:extLst>
          </p:nvPr>
        </p:nvGraphicFramePr>
        <p:xfrm>
          <a:off x="8616280" y="1695738"/>
          <a:ext cx="2952328" cy="32156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smtClean="0"/>
                        <a:t>회원 삭제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가이드회원에 대한 모든 기록 삭제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smtClean="0"/>
                        <a:t>선택회원 </a:t>
                      </a: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조회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가이드 회원의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en-US" altLang="ko-KR" sz="1300" b="0" u="none" strike="noStrike" cap="none" dirty="0" smtClean="0"/>
                        <a:t>(</a:t>
                      </a:r>
                      <a:r>
                        <a:rPr lang="ko-KR" altLang="en-US" sz="1300" b="0" u="none" strike="noStrike" cap="none" dirty="0" err="1" smtClean="0"/>
                        <a:t>광고글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r>
                        <a:rPr lang="ko-KR" altLang="en-US" sz="1300" b="0" u="none" strike="noStrike" cap="none" dirty="0" smtClean="0"/>
                        <a:t>조회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가이드회원 검색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  특정 가이드회원 검색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371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회원정보수정</a:t>
                      </a:r>
                      <a:endParaRPr lang="en-US" altLang="ko-KR" sz="1500" b="1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 smtClean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가이드 회원 정보 열람 및 수정 가능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활동 제재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정보 수정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300" b="0" u="none" strike="noStrike" cap="none" dirty="0" smtClean="0">
                          <a:solidFill>
                            <a:schemeClr val="dk1"/>
                          </a:solidFill>
                        </a:rPr>
                        <a:t>평점 정보 수정</a:t>
                      </a:r>
                      <a:r>
                        <a:rPr lang="en-US" altLang="ko-KR" sz="13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2545844646"/>
              </p:ext>
            </p:extLst>
          </p:nvPr>
        </p:nvGraphicFramePr>
        <p:xfrm>
          <a:off x="214015" y="2163150"/>
          <a:ext cx="77997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게시판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여행</a:t>
                      </a:r>
                      <a:r>
                        <a:rPr lang="ko-KR" altLang="en-US" sz="1100" u="none" strike="noStrike" cap="none" baseline="0" dirty="0" smtClean="0"/>
                        <a:t> 정보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일반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가이드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통계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관리자리스트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191344" y="2612491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63139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6384032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07368" y="3717032"/>
            <a:ext cx="7416824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7368" y="3717032"/>
            <a:ext cx="74168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전체선택 </a:t>
            </a:r>
            <a:r>
              <a:rPr lang="en-US" altLang="ko-KR" dirty="0" smtClean="0">
                <a:solidFill>
                  <a:schemeClr val="tx1"/>
                </a:solidFill>
              </a:rPr>
              <a:t>| </a:t>
            </a:r>
            <a:r>
              <a:rPr lang="ko-KR" altLang="en-US" dirty="0" smtClean="0">
                <a:solidFill>
                  <a:schemeClr val="tx1"/>
                </a:solidFill>
              </a:rPr>
              <a:t>회원번호 </a:t>
            </a:r>
            <a:r>
              <a:rPr lang="en-US" altLang="ko-KR" dirty="0" smtClean="0">
                <a:solidFill>
                  <a:schemeClr val="tx1"/>
                </a:solidFill>
              </a:rPr>
              <a:t>|   ID   |  </a:t>
            </a:r>
            <a:r>
              <a:rPr lang="ko-KR" altLang="en-US" dirty="0" smtClean="0">
                <a:solidFill>
                  <a:schemeClr val="tx1"/>
                </a:solidFill>
              </a:rPr>
              <a:t>이름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닉네임  </a:t>
            </a:r>
            <a:r>
              <a:rPr lang="en-US" altLang="ko-KR" dirty="0" smtClean="0">
                <a:solidFill>
                  <a:schemeClr val="tx1"/>
                </a:solidFill>
              </a:rPr>
              <a:t>|    </a:t>
            </a:r>
            <a:r>
              <a:rPr lang="ko-KR" altLang="en-US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</a:rPr>
              <a:t>|    </a:t>
            </a:r>
            <a:r>
              <a:rPr lang="ko-KR" altLang="en-US" dirty="0" err="1" smtClean="0">
                <a:solidFill>
                  <a:schemeClr val="tx1"/>
                </a:solidFill>
              </a:rPr>
              <a:t>최근접속일자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회원정보수</a:t>
            </a:r>
            <a:r>
              <a:rPr lang="ko-KR" altLang="en-US" dirty="0">
                <a:solidFill>
                  <a:schemeClr val="tx1"/>
                </a:solidFill>
              </a:rPr>
              <a:t>정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5925" y="414908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3329" y="4492342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7536" y="4822319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07368" y="4428723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368" y="4763596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7368" y="5093573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9496" y="410611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59496" y="444265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51107" y="4755207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43944" y="4115842"/>
            <a:ext cx="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/>
              <a:t>hong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694846" y="4175424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283714" y="4167676"/>
            <a:ext cx="702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hong1234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6600056" y="4132822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9059" y="2780928"/>
            <a:ext cx="940873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회원삭제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279576" y="2780928"/>
            <a:ext cx="1780730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선택회원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100" dirty="0" smtClean="0">
                <a:solidFill>
                  <a:schemeClr val="tx1"/>
                </a:solidFill>
              </a:rPr>
              <a:t> 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448" y="3284984"/>
            <a:ext cx="453650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803199" y="3284984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회원검색</a:t>
            </a:r>
            <a:endParaRPr lang="ko-KR" altLang="en-US" sz="1100" dirty="0"/>
          </a:p>
        </p:txBody>
      </p:sp>
      <p:sp>
        <p:nvSpPr>
          <p:cNvPr id="56" name="직사각형 55"/>
          <p:cNvSpPr/>
          <p:nvPr/>
        </p:nvSpPr>
        <p:spPr>
          <a:xfrm>
            <a:off x="983432" y="263691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35560" y="2636912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59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28048" y="40050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7344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xmlns="" val="561945124"/>
              </p:ext>
            </p:extLst>
          </p:nvPr>
        </p:nvGraphicFramePr>
        <p:xfrm>
          <a:off x="131600" y="115759"/>
          <a:ext cx="3987319" cy="9753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72160"/>
                <a:gridCol w="2315159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HJ – P – 032</a:t>
                      </a:r>
                      <a:endParaRPr lang="en-US" altLang="ko-KR" sz="18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게시글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xmlns="" val="3407302853"/>
              </p:ext>
            </p:extLst>
          </p:nvPr>
        </p:nvGraphicFramePr>
        <p:xfrm>
          <a:off x="8544272" y="2438184"/>
          <a:ext cx="2952328" cy="202963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삭제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선택한 글 삭제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검색</a:t>
                      </a:r>
                      <a:endParaRPr lang="en-US" altLang="ko-KR" sz="1500" b="1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ko-KR" altLang="en-US" sz="1300" b="0" u="none" strike="noStrike" cap="none" dirty="0" smtClean="0"/>
                        <a:t> 중에서 세부 검색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70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 smtClean="0"/>
                        <a:t>  </a:t>
                      </a:r>
                      <a:r>
                        <a:rPr lang="ko-KR" altLang="en-US" sz="1500" b="1" u="none" strike="noStrike" cap="none" dirty="0" err="1" smtClean="0"/>
                        <a:t>게시글</a:t>
                      </a:r>
                      <a:r>
                        <a:rPr lang="ko-KR" altLang="en-US" sz="1500" b="1" u="none" strike="noStrike" cap="none" dirty="0" smtClean="0"/>
                        <a:t> 내용 수정</a:t>
                      </a:r>
                      <a:endParaRPr lang="en-US" altLang="ko-KR" sz="1500" b="1" u="none" strike="noStrike" cap="none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  해당 </a:t>
                      </a:r>
                      <a:r>
                        <a:rPr lang="ko-KR" altLang="en-US" sz="1300" b="0" u="none" strike="noStrike" cap="none" dirty="0" err="1" smtClean="0"/>
                        <a:t>게시글</a:t>
                      </a:r>
                      <a:r>
                        <a:rPr lang="ko-KR" altLang="en-US" sz="1300" b="0" u="none" strike="noStrike" cap="none" dirty="0" smtClean="0"/>
                        <a:t> 내용 수정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xmlns="" val="2289843060"/>
              </p:ext>
            </p:extLst>
          </p:nvPr>
        </p:nvGraphicFramePr>
        <p:xfrm>
          <a:off x="214015" y="2163150"/>
          <a:ext cx="7799700" cy="38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게시판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여행</a:t>
                      </a:r>
                      <a:r>
                        <a:rPr lang="ko-KR" altLang="en-US" sz="1100" u="none" strike="noStrike" cap="none" baseline="0" dirty="0" smtClean="0"/>
                        <a:t> 정보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일반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가이드 회원 관리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통계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100" u="none" strike="noStrike" cap="none" dirty="0" smtClean="0"/>
                        <a:t>관리자리스트</a:t>
                      </a:r>
                      <a:endParaRPr sz="11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191344" y="2612491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63139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로그아웃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6384032" y="1678113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마이페이지</a:t>
            </a:r>
            <a:endParaRPr lang="ko-KR" altLang="en-US" sz="1100" dirty="0"/>
          </a:p>
        </p:txBody>
      </p:sp>
      <p:sp>
        <p:nvSpPr>
          <p:cNvPr id="4" name="직사각형 3"/>
          <p:cNvSpPr/>
          <p:nvPr/>
        </p:nvSpPr>
        <p:spPr>
          <a:xfrm>
            <a:off x="407368" y="3717032"/>
            <a:ext cx="7416824" cy="2664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7368" y="3717032"/>
            <a:ext cx="74168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전체선택 </a:t>
            </a:r>
            <a:r>
              <a:rPr lang="en-US" altLang="ko-KR" dirty="0" smtClean="0">
                <a:solidFill>
                  <a:schemeClr val="tx1"/>
                </a:solidFill>
              </a:rPr>
              <a:t>|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번호 </a:t>
            </a:r>
            <a:r>
              <a:rPr lang="en-US" altLang="ko-KR" dirty="0" smtClean="0">
                <a:solidFill>
                  <a:schemeClr val="tx1"/>
                </a:solidFill>
              </a:rPr>
              <a:t>|   ID   |  </a:t>
            </a:r>
            <a:r>
              <a:rPr lang="ko-KR" altLang="en-US" dirty="0" smtClean="0">
                <a:solidFill>
                  <a:schemeClr val="tx1"/>
                </a:solidFill>
              </a:rPr>
              <a:t>이름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닉네임  </a:t>
            </a:r>
            <a:r>
              <a:rPr lang="en-US" altLang="ko-KR" dirty="0" smtClean="0">
                <a:solidFill>
                  <a:schemeClr val="tx1"/>
                </a:solidFill>
              </a:rPr>
              <a:t>|   </a:t>
            </a:r>
            <a:r>
              <a:rPr lang="ko-KR" altLang="en-US" dirty="0" err="1" smtClean="0">
                <a:solidFill>
                  <a:schemeClr val="tx1"/>
                </a:solidFill>
              </a:rPr>
              <a:t>글제목</a:t>
            </a:r>
            <a:r>
              <a:rPr lang="ko-KR" altLang="en-US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smtClean="0">
                <a:solidFill>
                  <a:schemeClr val="tx1"/>
                </a:solidFill>
              </a:rPr>
              <a:t>작성 시간  </a:t>
            </a:r>
            <a:r>
              <a:rPr lang="en-US" altLang="ko-KR" dirty="0" smtClean="0">
                <a:solidFill>
                  <a:schemeClr val="tx1"/>
                </a:solidFill>
              </a:rPr>
              <a:t>| 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내용 수정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5925" y="414908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93329" y="4513700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87536" y="4864264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407368" y="443711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368" y="479715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07368" y="5157192"/>
            <a:ext cx="741682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9496" y="4106113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59496" y="445943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51107" y="4822319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359968" y="4137050"/>
            <a:ext cx="567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/>
              <a:t>hong</a:t>
            </a:r>
            <a:endParaRPr lang="ko-KR" alt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919259" y="4174247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559288" y="4174247"/>
            <a:ext cx="702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hong1234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6379263" y="4132822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80670" y="2915976"/>
            <a:ext cx="982882" cy="2249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100" dirty="0" smtClean="0">
                <a:solidFill>
                  <a:schemeClr val="tx1"/>
                </a:solidFill>
              </a:rPr>
              <a:t> 삭제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27448" y="3284984"/>
            <a:ext cx="453650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803199" y="3284984"/>
            <a:ext cx="940873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글 검색</a:t>
            </a:r>
            <a:endParaRPr lang="ko-KR" altLang="en-US" sz="1100" dirty="0"/>
          </a:p>
        </p:txBody>
      </p:sp>
      <p:sp>
        <p:nvSpPr>
          <p:cNvPr id="56" name="직사각형 55"/>
          <p:cNvSpPr/>
          <p:nvPr/>
        </p:nvSpPr>
        <p:spPr>
          <a:xfrm>
            <a:off x="983432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735960" y="314096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40016" y="40050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137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8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!!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5365</Words>
  <Application>Microsoft Office PowerPoint</Application>
  <PresentationFormat>사용자 지정</PresentationFormat>
  <Paragraphs>2066</Paragraphs>
  <Slides>72</Slides>
  <Notes>43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화면 설계 및 화면 구현 현황</vt:lpstr>
      <vt:lpstr>슬라이드 17</vt:lpstr>
      <vt:lpstr>슬라이드 18</vt:lpstr>
      <vt:lpstr>슬라이드 19</vt:lpstr>
      <vt:lpstr>슬라이드 20</vt:lpstr>
      <vt:lpstr>슬라이드 21</vt:lpstr>
      <vt:lpstr>회원 종류 선택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KKB</cp:lastModifiedBy>
  <cp:revision>48</cp:revision>
  <dcterms:created xsi:type="dcterms:W3CDTF">2020-01-15T12:55:20Z</dcterms:created>
  <dcterms:modified xsi:type="dcterms:W3CDTF">2020-01-22T13:04:56Z</dcterms:modified>
</cp:coreProperties>
</file>